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7" r:id="rId1"/>
    <p:sldMasterId id="2147484174" r:id="rId2"/>
  </p:sldMasterIdLst>
  <p:notesMasterIdLst>
    <p:notesMasterId r:id="rId51"/>
  </p:notesMasterIdLst>
  <p:sldIdLst>
    <p:sldId id="340" r:id="rId3"/>
    <p:sldId id="258" r:id="rId4"/>
    <p:sldId id="260" r:id="rId5"/>
    <p:sldId id="263" r:id="rId6"/>
    <p:sldId id="264" r:id="rId7"/>
    <p:sldId id="259" r:id="rId8"/>
    <p:sldId id="350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1" r:id="rId17"/>
    <p:sldId id="278" r:id="rId18"/>
    <p:sldId id="279" r:id="rId19"/>
    <p:sldId id="280" r:id="rId20"/>
    <p:sldId id="281" r:id="rId21"/>
    <p:sldId id="282" r:id="rId22"/>
    <p:sldId id="284" r:id="rId23"/>
    <p:sldId id="351" r:id="rId24"/>
    <p:sldId id="357" r:id="rId25"/>
    <p:sldId id="273" r:id="rId26"/>
    <p:sldId id="274" r:id="rId27"/>
    <p:sldId id="275" r:id="rId28"/>
    <p:sldId id="276" r:id="rId29"/>
    <p:sldId id="277" r:id="rId30"/>
    <p:sldId id="325" r:id="rId31"/>
    <p:sldId id="326" r:id="rId32"/>
    <p:sldId id="327" r:id="rId33"/>
    <p:sldId id="328" r:id="rId34"/>
    <p:sldId id="329" r:id="rId35"/>
    <p:sldId id="330" r:id="rId36"/>
    <p:sldId id="333" r:id="rId37"/>
    <p:sldId id="332" r:id="rId38"/>
    <p:sldId id="287" r:id="rId39"/>
    <p:sldId id="288" r:id="rId40"/>
    <p:sldId id="286" r:id="rId41"/>
    <p:sldId id="334" r:id="rId42"/>
    <p:sldId id="353" r:id="rId43"/>
    <p:sldId id="354" r:id="rId44"/>
    <p:sldId id="355" r:id="rId45"/>
    <p:sldId id="356" r:id="rId46"/>
    <p:sldId id="291" r:id="rId47"/>
    <p:sldId id="358" r:id="rId48"/>
    <p:sldId id="296" r:id="rId49"/>
    <p:sldId id="341" r:id="rId5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5881" autoAdjust="0"/>
  </p:normalViewPr>
  <p:slideViewPr>
    <p:cSldViewPr>
      <p:cViewPr varScale="1">
        <p:scale>
          <a:sx n="59" d="100"/>
          <a:sy n="59" d="100"/>
        </p:scale>
        <p:origin x="12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6"/>
    </p:cViewPr>
  </p:sorterViewPr>
  <p:notesViewPr>
    <p:cSldViewPr>
      <p:cViewPr>
        <p:scale>
          <a:sx n="100" d="100"/>
          <a:sy n="100" d="100"/>
        </p:scale>
        <p:origin x="-1476" y="1218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5612A7E5-42C8-4AC6-8BD6-343A44ED621C}" type="datetimeFigureOut">
              <a:rPr lang="zh-CN" altLang="en-US"/>
              <a:pPr>
                <a:defRPr/>
              </a:pPr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9C80912A-0255-40C4-88B9-5497CBBB7C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098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本节讨论的内容是在有其他</a:t>
            </a:r>
            <a:r>
              <a:rPr lang="en-US" altLang="zh-CN" dirty="0"/>
              <a:t>Agent</a:t>
            </a:r>
            <a:r>
              <a:rPr lang="zh-CN" altLang="en-US" dirty="0"/>
              <a:t>计划与我们对抗时，该如何预先规划的问题。</a:t>
            </a:r>
            <a:endParaRPr lang="en-US" altLang="zh-CN" dirty="0"/>
          </a:p>
          <a:p>
            <a:r>
              <a:rPr lang="zh-CN" altLang="en-US" dirty="0"/>
              <a:t>在竞争环境中每个</a:t>
            </a:r>
            <a:r>
              <a:rPr lang="en-US" altLang="zh-CN" dirty="0"/>
              <a:t>Agent</a:t>
            </a:r>
            <a:r>
              <a:rPr lang="zh-CN" altLang="en-US" dirty="0"/>
              <a:t>的目标之间是有冲突的，这就引出了对抗搜索问题，通常也称为博弈。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9681FC-6B6C-4C64-B4AA-D2E2BDE3BE47}" type="slidenum">
              <a:rPr lang="zh-CN" altLang="en-US" sz="13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zh-CN" alt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96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井字棋游戏</a:t>
            </a:r>
            <a:endParaRPr lang="en-US" altLang="zh-CN" dirty="0"/>
          </a:p>
          <a:p>
            <a:r>
              <a:rPr lang="zh-CN" altLang="en-US" dirty="0"/>
              <a:t>博弈树</a:t>
            </a:r>
            <a:r>
              <a:rPr lang="en-US" altLang="zh-CN" dirty="0"/>
              <a:t>——</a:t>
            </a:r>
            <a:r>
              <a:rPr lang="zh-CN" altLang="en-US" dirty="0"/>
              <a:t>初始状态，</a:t>
            </a:r>
            <a:r>
              <a:rPr lang="en-US" altLang="zh-CN" dirty="0"/>
              <a:t>ACTIONS</a:t>
            </a:r>
            <a:r>
              <a:rPr lang="zh-CN" altLang="en-US" dirty="0"/>
              <a:t>函数和</a:t>
            </a:r>
            <a:r>
              <a:rPr lang="en-US" altLang="zh-CN" dirty="0"/>
              <a:t>RESULT</a:t>
            </a:r>
            <a:r>
              <a:rPr lang="zh-CN" altLang="en-US" dirty="0"/>
              <a:t>函数定义了游戏的博弈树（其中结点是状态，边是移动）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例如，在井字棋游戏中。博弈树的根结点，对应的是初始状态，在初始状态下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先行，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有九种可能的棋招。随后两方轮流进行，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，直到达到了树的终止状态，即一位棋手的标志占领一行、一列、一对角线。叶结点上的数值对应的是该终止状态对于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来说的效用值，值越高对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越有利，对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则越不利。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D1974-F233-466D-94F8-EE97AE78DF67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3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无论是对方采取何种策略，均应采取自己的最优策略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487088-B49E-4546-8C36-4D823C353D6C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MAX</a:t>
            </a:r>
            <a:r>
              <a:rPr lang="zh-CN" altLang="en-US" dirty="0"/>
              <a:t>喜欢移动到有极大值的状态，而</a:t>
            </a:r>
            <a:r>
              <a:rPr lang="en-US" altLang="zh-CN" dirty="0"/>
              <a:t>MIN</a:t>
            </a:r>
            <a:r>
              <a:rPr lang="zh-CN" altLang="en-US" dirty="0"/>
              <a:t>喜欢移动到有极小值的状态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4E4863-0638-49A7-A34A-889DD7551877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MAX</a:t>
            </a:r>
            <a:r>
              <a:rPr lang="zh-CN" altLang="en-US" dirty="0"/>
              <a:t>喜欢移动到有极大值的状态，而</a:t>
            </a:r>
            <a:r>
              <a:rPr lang="en-US" altLang="zh-CN" dirty="0"/>
              <a:t>MIN</a:t>
            </a:r>
            <a:r>
              <a:rPr lang="zh-CN" altLang="en-US" dirty="0"/>
              <a:t>喜欢移动到有极小值的状态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D1B0E-2BD9-45C5-920A-EB225C61FF82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821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？？</a:t>
            </a:r>
            <a:endParaRPr lang="en-US" altLang="zh-CN"/>
          </a:p>
          <a:p>
            <a:r>
              <a:rPr lang="zh-CN" altLang="en-US"/>
              <a:t>多人博弈的最优决策</a:t>
            </a:r>
            <a:endParaRPr lang="en-US" altLang="zh-CN"/>
          </a:p>
          <a:p>
            <a:r>
              <a:rPr lang="zh-CN" altLang="en-US"/>
              <a:t>每个决策的时候都考虑自己的效用值最大</a:t>
            </a:r>
            <a:endParaRPr lang="en-US" altLang="zh-CN"/>
          </a:p>
          <a:p>
            <a:r>
              <a:rPr lang="zh-CN" altLang="en-US"/>
              <a:t>（效用值往后传播）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05AF52-CD75-4465-834A-C1A2AB1D55D0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46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井字棋游戏</a:t>
            </a:r>
            <a:endParaRPr lang="en-US" altLang="zh-CN" dirty="0"/>
          </a:p>
          <a:p>
            <a:r>
              <a:rPr lang="zh-CN" altLang="en-US" dirty="0"/>
              <a:t>评估函数：对</a:t>
            </a:r>
            <a:r>
              <a:rPr lang="en-US" altLang="zh-CN" dirty="0"/>
              <a:t>max</a:t>
            </a:r>
            <a:r>
              <a:rPr lang="zh-CN" altLang="en-US" dirty="0"/>
              <a:t>开放的行，列，对角线数量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A8FF8-CEB0-413E-8AD4-01E3E088AC96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614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0912A-0255-40C4-88B9-5497CBBB7C1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32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E1(p)=3-2</a:t>
            </a:r>
          </a:p>
          <a:p>
            <a:r>
              <a:rPr lang="en-US" altLang="zh-CN"/>
              <a:t>E2(p)=3-2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9D3320-5BDD-45A1-AA29-398A0B133852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22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??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308FEE-2B23-4FC3-B3E7-871EC3D05360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241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AutoNum type="arabicPeriod"/>
            </a:pPr>
            <a:r>
              <a:rPr lang="zh-CN" altLang="en-US" dirty="0"/>
              <a:t>如何提高搜索效率？</a:t>
            </a:r>
            <a:endParaRPr lang="en-US" altLang="zh-CN" dirty="0"/>
          </a:p>
          <a:p>
            <a:pPr marL="228600" indent="-228600">
              <a:buFontTx/>
              <a:buAutoNum type="arabicPeriod"/>
            </a:pPr>
            <a:r>
              <a:rPr lang="zh-CN" altLang="en-US" dirty="0"/>
              <a:t>是否可以砍掉一些没有必要的分支？</a:t>
            </a:r>
            <a:endParaRPr lang="en-US" altLang="zh-CN" dirty="0"/>
          </a:p>
          <a:p>
            <a:pPr marL="228600" indent="-228600">
              <a:buFontTx/>
              <a:buAutoNum type="arabicPeriod"/>
            </a:pPr>
            <a:endParaRPr lang="en-US" altLang="zh-CN" dirty="0"/>
          </a:p>
          <a:p>
            <a:pPr marL="228600" indent="-228600"/>
            <a:r>
              <a:rPr lang="zh-CN" altLang="en-US" b="1" dirty="0"/>
              <a:t>而所谓剪枝，顾名思义，就是通过某种判断，避免一些不必要的遍历过程，形象的说，就是剪去了搜索树中的某些“枝条”，故称剪枝。</a:t>
            </a:r>
            <a:endParaRPr lang="en-US" altLang="zh-CN" b="1" dirty="0"/>
          </a:p>
          <a:p>
            <a:pPr marL="228600" indent="-228600"/>
            <a:r>
              <a:rPr lang="zh-CN" altLang="en-US" dirty="0"/>
              <a:t>应用剪枝优化的核心问题是设计剪枝判断方法，即确定哪些枝条应当舍弃，哪些枝条应当保留的方法。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BD89B6-1300-4363-98FB-AAEE2D3CE5B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11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博弈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博弈中的</a:t>
            </a:r>
            <a:r>
              <a:rPr lang="zh-CN" altLang="en-US" b="1" dirty="0"/>
              <a:t>优化决策</a:t>
            </a:r>
            <a:endParaRPr lang="en-US" altLang="zh-CN" b="1" dirty="0"/>
          </a:p>
          <a:p>
            <a:pPr>
              <a:defRPr/>
            </a:pPr>
            <a:r>
              <a:rPr lang="en-US" altLang="zh-CN" kern="0" dirty="0"/>
              <a:t>α-β</a:t>
            </a:r>
            <a:r>
              <a:rPr lang="zh-CN" altLang="en-US" kern="0" dirty="0"/>
              <a:t>剪枝</a:t>
            </a:r>
            <a:endParaRPr lang="en-US" altLang="zh-CN" kern="0" dirty="0"/>
          </a:p>
          <a:p>
            <a:pPr>
              <a:defRPr/>
            </a:pPr>
            <a:r>
              <a:rPr lang="zh-CN" altLang="en-US" kern="0" dirty="0"/>
              <a:t>不完美的实时决策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9862D8-0D8E-43ED-948B-AC2EA58453C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85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/>
            <a:r>
              <a:rPr lang="zh-CN" altLang="en-US" dirty="0"/>
              <a:t>应用剪枝优化的核心问题是设计剪枝判断方法，即确定哪些枝条应当舍弃，哪些枝条应当保留的方法。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BD89B6-1300-4363-98FB-AAEE2D3CE5B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905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一种基于剪枝（ </a:t>
            </a:r>
            <a:r>
              <a:rPr lang="en-US" altLang="zh-CN" dirty="0"/>
              <a:t>α-β cut-off</a:t>
            </a:r>
            <a:r>
              <a:rPr lang="zh-CN" altLang="en-US" dirty="0"/>
              <a:t>）的深度优先搜索（</a:t>
            </a:r>
            <a:r>
              <a:rPr lang="en-US" altLang="zh-CN" dirty="0"/>
              <a:t>depth-first search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将走棋方定为</a:t>
            </a:r>
            <a:r>
              <a:rPr lang="en-US" altLang="zh-CN" dirty="0"/>
              <a:t>MAX</a:t>
            </a:r>
            <a:r>
              <a:rPr lang="zh-CN" altLang="en-US" dirty="0"/>
              <a:t>方，因为它选择着法时总是对其子节点的评估值取极大值，即选择对自己最为有利的着法；</a:t>
            </a:r>
          </a:p>
          <a:p>
            <a:r>
              <a:rPr lang="zh-CN" altLang="en-US" dirty="0"/>
              <a:t>将应对方定为</a:t>
            </a:r>
            <a:r>
              <a:rPr lang="en-US" altLang="zh-CN" dirty="0"/>
              <a:t>MIN</a:t>
            </a:r>
            <a:r>
              <a:rPr lang="zh-CN" altLang="en-US" dirty="0"/>
              <a:t>方，因为它走棋时需要对其子节点的评估值取极小值，即选择对走棋方最为不利的、最有钳制作用的着法。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775EDB-97FF-400B-B072-C882786A0D0E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•</a:t>
            </a:r>
            <a:r>
              <a:rPr lang="zh-CN" altLang="en-US" dirty="0"/>
              <a:t>同理，由左路分枝的叶节点倒推得到某一层</a:t>
            </a:r>
            <a:r>
              <a:rPr lang="en-US" altLang="zh-CN" dirty="0"/>
              <a:t>MIN</a:t>
            </a:r>
            <a:r>
              <a:rPr lang="zh-CN" altLang="en-US" dirty="0"/>
              <a:t>节点的值，可表示到此为止对方着法的钳制值，记为</a:t>
            </a:r>
            <a:r>
              <a:rPr lang="en-US" altLang="zh-CN" dirty="0"/>
              <a:t>β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•</a:t>
            </a:r>
            <a:r>
              <a:rPr lang="zh-CN" altLang="en-US" dirty="0"/>
              <a:t>显然此</a:t>
            </a:r>
            <a:r>
              <a:rPr lang="en-US" altLang="zh-CN" dirty="0"/>
              <a:t>β</a:t>
            </a:r>
            <a:r>
              <a:rPr lang="zh-CN" altLang="en-US" dirty="0"/>
              <a:t>值可作为</a:t>
            </a:r>
            <a:r>
              <a:rPr lang="en-US" altLang="zh-CN" dirty="0"/>
              <a:t>MAX</a:t>
            </a:r>
            <a:r>
              <a:rPr lang="zh-CN" altLang="en-US" dirty="0"/>
              <a:t>方无法实现着法指标的上界。</a:t>
            </a:r>
          </a:p>
          <a:p>
            <a:r>
              <a:rPr lang="en-US" altLang="zh-CN" dirty="0"/>
              <a:t>•</a:t>
            </a:r>
            <a:r>
              <a:rPr lang="zh-CN" altLang="en-US" dirty="0"/>
              <a:t>在搜索该</a:t>
            </a:r>
            <a:r>
              <a:rPr lang="en-US" altLang="zh-CN" dirty="0"/>
              <a:t>MIN</a:t>
            </a:r>
            <a:r>
              <a:rPr lang="zh-CN" altLang="en-US" dirty="0"/>
              <a:t>节点的其它子节点，即探讨另外着法时，如果发现一个回合之后钳制局面减弱，即孙节点评估值高于上界</a:t>
            </a:r>
            <a:r>
              <a:rPr lang="en-US" altLang="zh-CN" dirty="0"/>
              <a:t>β</a:t>
            </a:r>
            <a:r>
              <a:rPr lang="zh-CN" altLang="en-US" dirty="0"/>
              <a:t>值，则便可以剪掉此枝，即不再考虑此“软着”的延伸。</a:t>
            </a:r>
          </a:p>
          <a:p>
            <a:r>
              <a:rPr lang="zh-CN" altLang="en-US" b="1" dirty="0"/>
              <a:t>此类剪枝称为</a:t>
            </a:r>
            <a:r>
              <a:rPr lang="en-US" altLang="zh-CN" b="1" dirty="0"/>
              <a:t>β</a:t>
            </a:r>
            <a:r>
              <a:rPr lang="zh-CN" altLang="en-US" b="1" dirty="0"/>
              <a:t>剪枝。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17877-524D-4F81-986A-BBC4325F52CF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147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在对博弈树采取深度优先的搜索策略时，从左路分枝的叶节点倒推得到某一层</a:t>
            </a:r>
            <a:r>
              <a:rPr lang="en-US" altLang="zh-CN" dirty="0"/>
              <a:t>MAX</a:t>
            </a:r>
            <a:r>
              <a:rPr lang="zh-CN" altLang="en-US" dirty="0"/>
              <a:t>节点的值，可表示到此为止得以“落实”的着法最佳值，记为</a:t>
            </a:r>
            <a:r>
              <a:rPr lang="en-US" altLang="zh-CN" dirty="0"/>
              <a:t>α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显然此值可作为</a:t>
            </a:r>
            <a:r>
              <a:rPr lang="en-US" altLang="zh-CN" dirty="0"/>
              <a:t>MAX</a:t>
            </a:r>
            <a:r>
              <a:rPr lang="zh-CN" altLang="en-US" dirty="0"/>
              <a:t>方着法指标的下界。</a:t>
            </a:r>
          </a:p>
          <a:p>
            <a:r>
              <a:rPr lang="zh-CN" altLang="en-US" dirty="0"/>
              <a:t>在</a:t>
            </a:r>
            <a:r>
              <a:rPr lang="zh-CN" altLang="en-US" b="1" dirty="0"/>
              <a:t>搜索此</a:t>
            </a:r>
            <a:r>
              <a:rPr lang="en-US" altLang="zh-CN" b="1" dirty="0"/>
              <a:t>MAX</a:t>
            </a:r>
            <a:r>
              <a:rPr lang="zh-CN" altLang="en-US" b="1" dirty="0"/>
              <a:t>节点的其它子节点，</a:t>
            </a:r>
            <a:r>
              <a:rPr lang="zh-CN" altLang="en-US" dirty="0"/>
              <a:t>即探讨另一着法时，</a:t>
            </a:r>
            <a:r>
              <a:rPr lang="zh-CN" altLang="en-US" b="1" dirty="0"/>
              <a:t>如果发现一个回合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步棋）之后评估值变差，即孙节点评估值低于下界</a:t>
            </a:r>
            <a:r>
              <a:rPr lang="en-US" altLang="zh-CN" dirty="0"/>
              <a:t>α</a:t>
            </a:r>
            <a:r>
              <a:rPr lang="zh-CN" altLang="en-US" dirty="0"/>
              <a:t>值，则便可以剪掉此枝（以该子节点为根的子树），即不再考虑此“软着”的延伸。</a:t>
            </a:r>
          </a:p>
          <a:p>
            <a:r>
              <a:rPr lang="zh-CN" altLang="en-US" dirty="0"/>
              <a:t>此类剪枝</a:t>
            </a:r>
            <a:r>
              <a:rPr lang="zh-CN" altLang="en-US" b="1" dirty="0"/>
              <a:t>称为</a:t>
            </a:r>
            <a:r>
              <a:rPr lang="en-US" altLang="zh-CN" b="1" dirty="0"/>
              <a:t>α</a:t>
            </a:r>
            <a:r>
              <a:rPr lang="zh-CN" altLang="en-US" b="1" dirty="0"/>
              <a:t>剪枝。</a:t>
            </a:r>
          </a:p>
          <a:p>
            <a:endParaRPr lang="en-US" altLang="zh-CN" dirty="0"/>
          </a:p>
          <a:p>
            <a:r>
              <a:rPr lang="zh-CN" altLang="en-US" b="1" dirty="0"/>
              <a:t>在搜索该</a:t>
            </a:r>
            <a:r>
              <a:rPr lang="en-US" altLang="zh-CN" b="1" dirty="0"/>
              <a:t>MIN</a:t>
            </a:r>
            <a:r>
              <a:rPr lang="zh-CN" altLang="en-US" b="1" dirty="0"/>
              <a:t>节点的其它子节点</a:t>
            </a:r>
            <a:r>
              <a:rPr lang="zh-CN" altLang="en-US" dirty="0"/>
              <a:t>，即探讨另外着法时，</a:t>
            </a:r>
            <a:r>
              <a:rPr lang="zh-CN" altLang="en-US" b="1" dirty="0"/>
              <a:t>如果发现一个回合之后钳制局面减弱</a:t>
            </a:r>
            <a:r>
              <a:rPr lang="zh-CN" altLang="en-US" dirty="0"/>
              <a:t>，即孙节点评估值高于上界</a:t>
            </a:r>
            <a:r>
              <a:rPr lang="en-US" altLang="zh-CN" dirty="0"/>
              <a:t>β</a:t>
            </a:r>
            <a:r>
              <a:rPr lang="zh-CN" altLang="en-US" dirty="0"/>
              <a:t>值，则便可以剪掉此枝（以该子节点为根的子树），即不再考虑此“软着”的延伸。</a:t>
            </a:r>
          </a:p>
          <a:p>
            <a:r>
              <a:rPr lang="zh-CN" altLang="en-US" b="1" dirty="0"/>
              <a:t>此类剪枝称为</a:t>
            </a:r>
            <a:r>
              <a:rPr lang="en-US" altLang="zh-CN" b="1" dirty="0"/>
              <a:t>β</a:t>
            </a:r>
            <a:r>
              <a:rPr lang="zh-CN" altLang="en-US" b="1" dirty="0"/>
              <a:t>剪枝。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4A400-E1F6-4184-89B5-46B3DADE4DA5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222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omic Sans MS" pitchFamily="66" charset="0"/>
                <a:ea typeface="隶书" pitchFamily="49" charset="-122"/>
              </a:rPr>
              <a:t>“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如果 </a:t>
            </a:r>
            <a:r>
              <a:rPr lang="en-US" altLang="zh-CN" dirty="0">
                <a:latin typeface="Comic Sans MS" pitchFamily="66" charset="0"/>
                <a:ea typeface="隶书" pitchFamily="49" charset="-122"/>
              </a:rPr>
              <a:t>MIN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节点的</a:t>
            </a:r>
            <a:r>
              <a:rPr lang="en-US" altLang="zh-CN" dirty="0">
                <a:solidFill>
                  <a:srgbClr val="FF3300"/>
                </a:solidFill>
                <a:latin typeface="Symbol" pitchFamily="18" charset="2"/>
                <a:ea typeface="隶书" pitchFamily="49" charset="-122"/>
              </a:rPr>
              <a:t>b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值小于或等于（？？？）其</a:t>
            </a:r>
            <a:r>
              <a:rPr lang="en-US" altLang="zh-CN" dirty="0">
                <a:latin typeface="Comic Sans MS" pitchFamily="66" charset="0"/>
                <a:ea typeface="隶书" pitchFamily="49" charset="-122"/>
              </a:rPr>
              <a:t>MAX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祖先节点的</a:t>
            </a:r>
            <a:r>
              <a:rPr lang="en-US" altLang="zh-CN" dirty="0">
                <a:solidFill>
                  <a:srgbClr val="009900"/>
                </a:solidFill>
                <a:latin typeface="Symbol" pitchFamily="18" charset="2"/>
                <a:ea typeface="隶书" pitchFamily="49" charset="-122"/>
              </a:rPr>
              <a:t>a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值，那么该处的搜索可以不用进行了</a:t>
            </a:r>
            <a:r>
              <a:rPr lang="en-US" altLang="zh-CN" dirty="0">
                <a:latin typeface="Comic Sans MS" pitchFamily="66" charset="0"/>
                <a:ea typeface="隶书" pitchFamily="49" charset="-122"/>
              </a:rPr>
              <a:t>”</a:t>
            </a:r>
          </a:p>
          <a:p>
            <a:endParaRPr lang="en-US" altLang="zh-CN" dirty="0">
              <a:latin typeface="Comic Sans MS" pitchFamily="66" charset="0"/>
              <a:ea typeface="隶书" pitchFamily="49" charset="-122"/>
            </a:endParaRPr>
          </a:p>
          <a:p>
            <a:r>
              <a:rPr lang="en-US" altLang="zh-CN" dirty="0">
                <a:latin typeface="Comic Sans MS" pitchFamily="66" charset="0"/>
                <a:ea typeface="隶书" pitchFamily="49" charset="-122"/>
              </a:rPr>
              <a:t>“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如果 </a:t>
            </a:r>
            <a:r>
              <a:rPr lang="en-US" altLang="zh-CN" dirty="0">
                <a:latin typeface="Comic Sans MS" pitchFamily="66" charset="0"/>
                <a:ea typeface="隶书" pitchFamily="49" charset="-122"/>
              </a:rPr>
              <a:t>MAX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节点的</a:t>
            </a:r>
            <a:r>
              <a:rPr lang="en-US" altLang="zh-CN" dirty="0">
                <a:solidFill>
                  <a:srgbClr val="FF3300"/>
                </a:solidFill>
                <a:latin typeface="Symbol" pitchFamily="18" charset="2"/>
                <a:ea typeface="隶书" pitchFamily="49" charset="-122"/>
              </a:rPr>
              <a:t>a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值大于或等于（？？？）其</a:t>
            </a:r>
            <a:r>
              <a:rPr lang="en-US" altLang="zh-CN" dirty="0">
                <a:latin typeface="Comic Sans MS" pitchFamily="66" charset="0"/>
                <a:ea typeface="隶书" pitchFamily="49" charset="-122"/>
              </a:rPr>
              <a:t>MIN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祖先节点的</a:t>
            </a:r>
            <a:r>
              <a:rPr lang="en-US" altLang="zh-CN" dirty="0">
                <a:solidFill>
                  <a:srgbClr val="009900"/>
                </a:solidFill>
                <a:latin typeface="Symbol" pitchFamily="18" charset="2"/>
                <a:ea typeface="隶书" pitchFamily="49" charset="-122"/>
              </a:rPr>
              <a:t>b</a:t>
            </a:r>
            <a:r>
              <a:rPr lang="zh-CN" altLang="en-US" dirty="0">
                <a:latin typeface="Comic Sans MS" pitchFamily="66" charset="0"/>
                <a:ea typeface="隶书" pitchFamily="49" charset="-122"/>
              </a:rPr>
              <a:t>值，那么该处的搜索可以不用进行了</a:t>
            </a:r>
            <a:r>
              <a:rPr lang="en-US" altLang="zh-CN" dirty="0">
                <a:latin typeface="Comic Sans MS" pitchFamily="66" charset="0"/>
                <a:ea typeface="隶书" pitchFamily="49" charset="-122"/>
              </a:rPr>
              <a:t>”</a:t>
            </a:r>
          </a:p>
          <a:p>
            <a:endParaRPr lang="en-US" altLang="zh-CN" dirty="0">
              <a:latin typeface="Comic Sans MS" pitchFamily="66" charset="0"/>
              <a:ea typeface="隶书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46221C-B602-4D16-BAF8-6C31C65EF4F6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671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691CD-6F80-47C8-BA63-97A556BA9050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52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a-b</a:t>
            </a:r>
            <a:r>
              <a:rPr lang="zh-CN" altLang="en-US" dirty="0"/>
              <a:t>剪枝的属性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B48207-3C93-425E-920A-B9C9108DCCC2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89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/>
              <a:t>alph-beta</a:t>
            </a:r>
            <a:r>
              <a:rPr lang="zh-CN" altLang="en-US" b="1" dirty="0"/>
              <a:t>剪枝的效率很大程度依赖于检查后续状态的顺序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91CE60-D71F-441D-8BF9-E902B623781C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28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91CE60-D71F-441D-8BF9-E902B623781C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25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极大极小值算法生成了整个博弈的搜索空间，而</a:t>
            </a:r>
            <a:r>
              <a:rPr lang="en-US" altLang="zh-CN" dirty="0"/>
              <a:t>alph-beta</a:t>
            </a:r>
            <a:r>
              <a:rPr lang="zh-CN" altLang="en-US" dirty="0"/>
              <a:t>算法允许我们裁剪掉其中的一大部分。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/>
              <a:t>alph-beta</a:t>
            </a:r>
            <a:r>
              <a:rPr lang="zh-CN" altLang="en-US" dirty="0"/>
              <a:t>算法仍然要搜索部分空间直到终止状态。这样的搜索深度是不现实的，以国际象棋为例，合理的决策时间也就几分钟。</a:t>
            </a:r>
            <a:endParaRPr lang="en-US" altLang="zh-CN" dirty="0"/>
          </a:p>
          <a:p>
            <a:r>
              <a:rPr lang="zh-CN" altLang="en-US" dirty="0"/>
              <a:t>对策：</a:t>
            </a:r>
            <a:endParaRPr lang="en-US" altLang="zh-CN" dirty="0"/>
          </a:p>
          <a:p>
            <a:r>
              <a:rPr lang="zh-CN" altLang="en-US" dirty="0"/>
              <a:t>截断测试：截断测试取代终止测试</a:t>
            </a:r>
            <a:endParaRPr lang="en-US" altLang="zh-CN" dirty="0"/>
          </a:p>
          <a:p>
            <a:r>
              <a:rPr lang="zh-CN" altLang="en-US" dirty="0"/>
              <a:t>评估函数：启发式评估函数取代效用函数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91CE60-D71F-441D-8BF9-E902B623781C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22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博弈游戏和人类智慧如影随行；</a:t>
            </a:r>
            <a:endParaRPr lang="en-US" altLang="zh-CN" dirty="0"/>
          </a:p>
          <a:p>
            <a:r>
              <a:rPr lang="zh-CN" altLang="en-US" dirty="0"/>
              <a:t>博弈游戏易于形式化，</a:t>
            </a:r>
            <a:r>
              <a:rPr lang="zh-CN" altLang="en-US" b="1" dirty="0"/>
              <a:t>可以形式表述为一类搜索问题</a:t>
            </a:r>
            <a:r>
              <a:rPr lang="zh-CN" altLang="en-US" dirty="0"/>
              <a:t>，而且对其抽象特性的研究就有代表性；</a:t>
            </a:r>
            <a:endParaRPr lang="en-US" altLang="zh-CN" dirty="0"/>
          </a:p>
          <a:p>
            <a:r>
              <a:rPr lang="zh-CN" altLang="en-US" b="1" dirty="0">
                <a:solidFill>
                  <a:schemeClr val="bg2"/>
                </a:solidFill>
                <a:latin typeface="Comic Sans MS" pitchFamily="66" charset="0"/>
                <a:ea typeface="隶书" pitchFamily="49" charset="-122"/>
              </a:rPr>
              <a:t>该游戏可以形式化成含有下列组成部分的一类搜索问题：</a:t>
            </a:r>
            <a:r>
              <a:rPr lang="en-US" altLang="zh-CN" b="1" dirty="0">
                <a:solidFill>
                  <a:schemeClr val="bg2"/>
                </a:solidFill>
                <a:latin typeface="Comic Sans MS" pitchFamily="66" charset="0"/>
                <a:ea typeface="隶书" pitchFamily="49" charset="-122"/>
              </a:rPr>
              <a:t>(</a:t>
            </a:r>
            <a:r>
              <a:rPr lang="zh-CN" altLang="en-US" b="1" dirty="0">
                <a:solidFill>
                  <a:schemeClr val="bg2"/>
                </a:solidFill>
                <a:latin typeface="Comic Sans MS" pitchFamily="66" charset="0"/>
                <a:ea typeface="隶书" pitchFamily="49" charset="-122"/>
              </a:rPr>
              <a:t>初始状态，操作符号（定义此时该谁行动，合法状态集合，转移模型），终止测试，效用函数</a:t>
            </a:r>
            <a:r>
              <a:rPr lang="en-US" altLang="zh-CN" b="1" dirty="0">
                <a:solidFill>
                  <a:schemeClr val="bg2"/>
                </a:solidFill>
                <a:latin typeface="Comic Sans MS" pitchFamily="66" charset="0"/>
                <a:ea typeface="隶书" pitchFamily="49" charset="-122"/>
              </a:rPr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博弈也是对真实环境中竞争行为很好的表示模型；（军事对抗，谈判，竞买等）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DCC3AF-8041-4F29-9405-786C2EFBC2D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048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91CE60-D71F-441D-8BF9-E902B623781C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5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加权线性函数：</a:t>
            </a:r>
            <a:r>
              <a:rPr lang="en-US" altLang="zh-CN" b="1" dirty="0"/>
              <a:t>Wi</a:t>
            </a:r>
            <a:r>
              <a:rPr lang="zh-CN" altLang="en-US" b="1" dirty="0"/>
              <a:t>权值，</a:t>
            </a:r>
            <a:r>
              <a:rPr lang="en-US" altLang="zh-CN" b="1" dirty="0"/>
              <a:t>fi</a:t>
            </a:r>
            <a:r>
              <a:rPr lang="zh-CN" altLang="en-US" b="1" dirty="0"/>
              <a:t>棋局的某个特征。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91CE60-D71F-441D-8BF9-E902B623781C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829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评价函数应该以和真正的效用函数同样的方式对终止状态进行排序；</a:t>
            </a:r>
            <a:endParaRPr lang="en-US" altLang="zh-CN" dirty="0"/>
          </a:p>
          <a:p>
            <a:r>
              <a:rPr lang="zh-CN" altLang="en-US" dirty="0"/>
              <a:t>其次，评价函数的计算不能花费过多的时间；</a:t>
            </a:r>
            <a:endParaRPr lang="en-US" altLang="zh-CN" dirty="0"/>
          </a:p>
          <a:p>
            <a:r>
              <a:rPr lang="zh-CN" altLang="en-US" dirty="0"/>
              <a:t>最后，对于非终止状态，评价函数应该和取胜的实际机会密切相关。</a:t>
            </a:r>
            <a:endParaRPr lang="en-US" altLang="zh-CN" dirty="0"/>
          </a:p>
          <a:p>
            <a:r>
              <a:rPr lang="zh-CN" altLang="en-US" b="1" dirty="0"/>
              <a:t>取胜几率：如果搜索必须在一些非终止状态截断（在国际象棋中），那么算法对这些状态的最后结果必然是不确定的。</a:t>
            </a:r>
            <a:endParaRPr lang="en-US" altLang="zh-CN" b="1" dirty="0"/>
          </a:p>
          <a:p>
            <a:r>
              <a:rPr lang="zh-CN" altLang="en-US" b="1" dirty="0"/>
              <a:t>这种不确定性引入的原因是计算局限性，而不是信息受限。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FF59D9-6F39-482F-A965-93F6D3DEE145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51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FF59D9-6F39-482F-A965-93F6D3DEE145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8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人工智能中的博弈通常专指博弈论专家们称为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有完整信息的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，确定性的，轮流行动的，两个游戏者的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零和游戏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。这意味着在确定性的，完全可观察的环境中的两个智能体必须交替行动，在游戏结束时效用值总是相等并符号相反的。例如，下中国象棋时，一个棋手赢了，则对手一定是输了。正是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之间效用函数的对立导致了环境是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对抗的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7C1201-4781-491C-A3D7-49CFD362726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b="1" dirty="0"/>
          </a:p>
          <a:p>
            <a:r>
              <a:rPr lang="zh-CN" altLang="en-US" dirty="0"/>
              <a:t>不可预测的对抗（偶发性）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明确的行为（对每个可能的对手）</a:t>
            </a:r>
            <a:endParaRPr lang="en-US" altLang="zh-CN" dirty="0"/>
          </a:p>
          <a:p>
            <a:r>
              <a:rPr lang="zh-CN" altLang="en-US" b="1" dirty="0"/>
              <a:t>不可预测的</a:t>
            </a:r>
            <a:r>
              <a:rPr lang="zh-CN" altLang="en-US" dirty="0"/>
              <a:t>对抗</a:t>
            </a:r>
            <a:r>
              <a:rPr lang="zh-CN" altLang="en-US" b="1" dirty="0"/>
              <a:t>：玩游戏的过程中不确定性导致求解过程必须处理偶发性问题</a:t>
            </a:r>
            <a:endParaRPr lang="en-US" altLang="zh-CN" b="1" dirty="0"/>
          </a:p>
          <a:p>
            <a:endParaRPr lang="en-US" altLang="zh-CN" b="1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不可预测性的特点导致博弈问题</a:t>
            </a:r>
            <a:r>
              <a:rPr lang="zh-CN" altLang="en-US" b="1" dirty="0"/>
              <a:t>难于求解</a:t>
            </a:r>
            <a:endParaRPr lang="en-US" altLang="zh-CN" b="1" dirty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/>
              <a:t>（以国际象棋为例：</a:t>
            </a:r>
            <a:r>
              <a:rPr lang="zh-CN" altLang="en-US" dirty="0"/>
              <a:t>平均分支大约是</a:t>
            </a:r>
            <a:r>
              <a:rPr lang="en-US" altLang="zh-CN" dirty="0"/>
              <a:t>35</a:t>
            </a:r>
            <a:r>
              <a:rPr lang="zh-CN" altLang="en-US" dirty="0"/>
              <a:t>，一盘棋每个棋手走</a:t>
            </a:r>
            <a:r>
              <a:rPr lang="en-US" altLang="zh-CN" dirty="0"/>
              <a:t>50</a:t>
            </a:r>
            <a:r>
              <a:rPr lang="zh-CN" altLang="en-US" dirty="0"/>
              <a:t>步，所以搜索树大约有</a:t>
            </a:r>
            <a:r>
              <a:rPr lang="en-US" altLang="zh-CN" dirty="0"/>
              <a:t>35^100</a:t>
            </a:r>
            <a:r>
              <a:rPr lang="zh-CN" altLang="en-US" dirty="0"/>
              <a:t>个结点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/>
              <a:t>复杂性：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5DFD29-73D3-43C2-B6C4-225621B0484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两个智能体博弈问题（主要研究）：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两个智能体，完整信息，零和游戏；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两人轮流出招，直到游戏结束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每个参与者对游戏的环境，规则，行为有相应的完整理解模式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4003F7-0A38-427E-9C81-B84D4E33418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1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两个游戏者的零和游戏可以形式化成含有下列组成部分的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一类搜索问题</a:t>
            </a: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博弈树</a:t>
            </a:r>
            <a:r>
              <a:rPr lang="en-US" altLang="zh-CN" dirty="0"/>
              <a:t>——</a:t>
            </a:r>
            <a:r>
              <a:rPr lang="zh-CN" altLang="en-US" dirty="0"/>
              <a:t>初始状态，</a:t>
            </a:r>
            <a:r>
              <a:rPr lang="en-US" altLang="zh-CN" dirty="0"/>
              <a:t>ACTIONS</a:t>
            </a:r>
            <a:r>
              <a:rPr lang="zh-CN" altLang="en-US" dirty="0"/>
              <a:t>函数和</a:t>
            </a:r>
            <a:r>
              <a:rPr lang="en-US" altLang="zh-CN" dirty="0"/>
              <a:t>RESULT</a:t>
            </a:r>
            <a:r>
              <a:rPr lang="zh-CN" altLang="en-US" dirty="0"/>
              <a:t>函数定义了游戏的博弈树（其中结点是状态，边是移动）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5A195-A6D5-42DF-88ED-429F7C71A946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Even——</a:t>
            </a:r>
            <a:r>
              <a:rPr lang="zh-CN" altLang="en-US" dirty="0"/>
              <a:t>偶数</a:t>
            </a:r>
            <a:endParaRPr lang="en-US" altLang="zh-CN" dirty="0"/>
          </a:p>
          <a:p>
            <a:r>
              <a:rPr lang="en-US" altLang="zh-CN" dirty="0"/>
              <a:t>Odd——</a:t>
            </a:r>
            <a:r>
              <a:rPr lang="zh-CN" altLang="en-US" dirty="0"/>
              <a:t>奇数</a:t>
            </a:r>
            <a:endParaRPr lang="en-US" altLang="zh-CN" dirty="0"/>
          </a:p>
          <a:p>
            <a:r>
              <a:rPr lang="zh-CN" altLang="en-US" dirty="0"/>
              <a:t>无论是对方采取何种策略，均应采取自己的最优策略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5A195-A6D5-42DF-88ED-429F7C71A946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69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博弈树</a:t>
            </a:r>
            <a:r>
              <a:rPr lang="en-US" altLang="zh-CN" dirty="0"/>
              <a:t>——</a:t>
            </a:r>
            <a:r>
              <a:rPr lang="zh-CN" altLang="en-US" dirty="0"/>
              <a:t>初始状态，</a:t>
            </a:r>
            <a:r>
              <a:rPr lang="en-US" altLang="zh-CN" dirty="0"/>
              <a:t>ACTIONS</a:t>
            </a:r>
            <a:r>
              <a:rPr lang="zh-CN" altLang="en-US" dirty="0"/>
              <a:t>函数和</a:t>
            </a:r>
            <a:r>
              <a:rPr lang="en-US" altLang="zh-CN" dirty="0"/>
              <a:t>RESULT</a:t>
            </a:r>
            <a:r>
              <a:rPr lang="zh-CN" altLang="en-US" dirty="0"/>
              <a:t>函数定义了游戏的博弈树（其中结点是状态，边是移动）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C1DB5A-4EA9-4FFD-94D5-56D5D4C1F50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zhaocairong@tongji.edu.cn" TargetMode="External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2264011"/>
            <a:ext cx="8665590" cy="933221"/>
          </a:xfr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0000" lnSpcReduction="10000"/>
          </a:bodyPr>
          <a:lstStyle>
            <a:lvl1pPr>
              <a:defRPr lang="zh-CN" altLang="en-US" sz="4400" b="1" kern="1200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835"/>
            <a:ext cx="6477000" cy="192926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>
              <a:defRPr lang="zh-CN" altLang="en-US" sz="2400" kern="1200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250000"/>
              </a:lnSpc>
              <a:spcBef>
                <a:spcPct val="0"/>
              </a:spcBef>
            </a:pPr>
            <a:endParaRPr lang="en-US" altLang="zh-CN" dirty="0"/>
          </a:p>
          <a:p>
            <a:pPr lvl="0">
              <a:lnSpc>
                <a:spcPct val="250000"/>
              </a:lnSpc>
              <a:spcBef>
                <a:spcPct val="0"/>
              </a:spcBef>
            </a:pPr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副标题 2"/>
          <p:cNvSpPr txBox="1">
            <a:spLocks/>
          </p:cNvSpPr>
          <p:nvPr userDrawn="1"/>
        </p:nvSpPr>
        <p:spPr>
          <a:xfrm>
            <a:off x="533400" y="3352800"/>
            <a:ext cx="7570788" cy="2819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600" b="1" kern="0" dirty="0">
                <a:latin typeface="+mn-ea"/>
                <a:ea typeface="+mn-ea"/>
                <a:cs typeface="Times New Roman" panose="02020603050405020304" pitchFamily="18" charset="0"/>
              </a:rPr>
              <a:t>赵才荣</a:t>
            </a:r>
            <a:endParaRPr lang="en-US" altLang="zh-CN" sz="3600" b="1" kern="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kern="0" dirty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</a:rPr>
              <a:t>E-mail</a:t>
            </a:r>
            <a:r>
              <a:rPr lang="zh-CN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kern="0" dirty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  <a:hlinkClick r:id="rId2"/>
              </a:rPr>
              <a:t>zhaocairong@tongji.edu.cn</a:t>
            </a:r>
            <a:endParaRPr lang="en-US" altLang="zh-CN" sz="2000" b="1" kern="0" dirty="0">
              <a:latin typeface="Times New Roman" panose="02020603050405020304" pitchFamily="18" charset="0"/>
              <a:ea typeface="Adobe Gothic Std B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kern="0" dirty="0">
                <a:latin typeface="+mj-ea"/>
                <a:ea typeface="+mj-ea"/>
                <a:cs typeface="Times New Roman" panose="02020603050405020304" pitchFamily="18" charset="0"/>
              </a:rPr>
              <a:t>同济大学，电子与信息工程学院，智信馆</a:t>
            </a:r>
            <a:r>
              <a:rPr lang="en-US" altLang="zh-CN" sz="2000" b="1" kern="0" dirty="0">
                <a:latin typeface="+mj-ea"/>
                <a:ea typeface="+mj-ea"/>
                <a:cs typeface="Times New Roman" panose="02020603050405020304" pitchFamily="18" charset="0"/>
              </a:rPr>
              <a:t>410</a:t>
            </a:r>
            <a:r>
              <a:rPr lang="zh-CN" altLang="en-US" sz="2000" b="1" kern="0" dirty="0">
                <a:latin typeface="+mj-ea"/>
                <a:ea typeface="+mj-ea"/>
                <a:cs typeface="Times New Roman" panose="02020603050405020304" pitchFamily="18" charset="0"/>
              </a:rPr>
              <a:t>室</a:t>
            </a:r>
            <a:endParaRPr lang="en-US" altLang="zh-CN" sz="2000" b="1" kern="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 flipV="1">
            <a:off x="1371600" y="3180660"/>
            <a:ext cx="7391400" cy="4571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130"/>
            <a:ext cx="1066150" cy="1072751"/>
          </a:xfrm>
          <a:prstGeom prst="rect">
            <a:avLst/>
          </a:prstGeom>
        </p:spPr>
      </p:pic>
      <p:pic>
        <p:nvPicPr>
          <p:cNvPr id="6" name="Picture 10" descr="F:\2015年同济大学教师工作\人脸识别_本科课程_全校通识课_讲课竞赛\2015年新教师讲课竞赛\复赛选中课段准备_ppt\资料收集\人脸认知_依据1.jpg"/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83280" y="3432190"/>
            <a:ext cx="3175000" cy="212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 userDrawn="1"/>
        </p:nvSpPr>
        <p:spPr>
          <a:xfrm>
            <a:off x="152400" y="76200"/>
            <a:ext cx="1524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57200" y="76200"/>
            <a:ext cx="3810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66800" y="76200"/>
            <a:ext cx="75438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 userDrawn="1"/>
        </p:nvSpPr>
        <p:spPr bwMode="auto">
          <a:xfrm>
            <a:off x="1295400" y="233363"/>
            <a:ext cx="6808788" cy="523875"/>
          </a:xfrm>
          <a:prstGeom prst="rect">
            <a:avLst/>
          </a:prstGeom>
          <a:solidFill>
            <a:srgbClr val="E6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 </a:t>
            </a:r>
          </a:p>
        </p:txBody>
      </p:sp>
    </p:spTree>
    <p:extLst>
      <p:ext uri="{BB962C8B-B14F-4D97-AF65-F5344CB8AC3E}">
        <p14:creationId xmlns:p14="http://schemas.microsoft.com/office/powerpoint/2010/main" val="103531430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88842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524000" y="1143000"/>
            <a:ext cx="7239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04FF7-34EE-47FD-8789-3E112026E7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Tx/>
              <a:buChar char="•"/>
              <a:defRPr kumimoji="1" sz="1400" kern="120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008402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08574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2060520"/>
            <a:ext cx="7048500" cy="10623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endParaRPr lang="en-US" altLang="zh-CN" dirty="0"/>
          </a:p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 flipV="1">
            <a:off x="1371600" y="3180660"/>
            <a:ext cx="7391400" cy="4571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130"/>
            <a:ext cx="1066150" cy="10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437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FF0000"/>
              </a:buClr>
              <a:defRPr sz="32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252202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47788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A9FC8-1035-4A5D-A332-AA827F08489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106961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69842-4602-4C78-961B-92E6EAEAEAB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17995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FF6CC-221D-453D-A7EE-D9A52CC5960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616046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82735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02704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theme" Target="../theme/theme2.xml"/><Relationship Id="rId4" Type="http://schemas.openxmlformats.org/officeDocument/2006/relationships/hyperlink" Target="mailto:zhaocairong@tongji.edu.cn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Tx/>
              <a:buFontTx/>
              <a:buChar char="•"/>
              <a:defRPr kumimoji="1" sz="140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413500"/>
            <a:ext cx="10080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Tx/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BADA29AB-980A-43FC-8119-BD7C09FDD64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285750" y="6248400"/>
            <a:ext cx="8643938" cy="714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212726"/>
            <a:ext cx="1126499" cy="1133474"/>
          </a:xfrm>
          <a:prstGeom prst="rect">
            <a:avLst/>
          </a:prstGeom>
        </p:spPr>
      </p:pic>
      <p:sp>
        <p:nvSpPr>
          <p:cNvPr id="3088" name="Rectangle 16"/>
          <p:cNvSpPr>
            <a:spLocks noChangeArrowheads="1"/>
          </p:cNvSpPr>
          <p:nvPr userDrawn="1"/>
        </p:nvSpPr>
        <p:spPr bwMode="auto">
          <a:xfrm>
            <a:off x="1214438" y="1285875"/>
            <a:ext cx="7740650" cy="714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 dirty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34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7" r:id="rId9"/>
    <p:sldLayoutId id="2147484188" r:id="rId10"/>
    <p:sldLayoutId id="2147484190" r:id="rId11"/>
    <p:sldLayoutId id="2147484191" r:id="rId12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 2" panose="05020102010507070707" pitchFamily="18" charset="2"/>
        <a:buChar char="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e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:\2015年同济大学教师工作\人脸识别_本科课程_全校通识课_讲课竞赛\2015年新教师讲课竞赛\复赛选中课段准备_ppt\资料收集\人脸认知_依据1.jp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83280" y="3432190"/>
            <a:ext cx="3175000" cy="212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副标题 2"/>
          <p:cNvSpPr txBox="1">
            <a:spLocks/>
          </p:cNvSpPr>
          <p:nvPr userDrawn="1"/>
        </p:nvSpPr>
        <p:spPr>
          <a:xfrm>
            <a:off x="533400" y="3352800"/>
            <a:ext cx="7570788" cy="2819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 2" panose="05020102010507070707" pitchFamily="18" charset="2"/>
              <a:buChar char="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6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赵才荣</a:t>
            </a:r>
            <a:endParaRPr lang="en-US" altLang="zh-CN" sz="3600" b="1" kern="0">
              <a:latin typeface="Times New Roman" panose="02020603050405020304" pitchFamily="18" charset="0"/>
              <a:ea typeface="Adobe Gothic Std B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000" b="1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kern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</a:rPr>
              <a:t>E-mail</a:t>
            </a:r>
            <a:r>
              <a:rPr lang="zh-CN" altLang="en-US" sz="2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kern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  <a:hlinkClick r:id="rId4"/>
              </a:rPr>
              <a:t>zhaocairong@tongji.edu.cn</a:t>
            </a:r>
            <a:endParaRPr lang="en-US" altLang="zh-CN" sz="2000" b="1" kern="0">
              <a:latin typeface="Times New Roman" panose="02020603050405020304" pitchFamily="18" charset="0"/>
              <a:ea typeface="Adobe Gothic Std B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kern="0">
                <a:latin typeface="+mj-ea"/>
                <a:ea typeface="+mj-ea"/>
                <a:cs typeface="Times New Roman" panose="02020603050405020304" pitchFamily="18" charset="0"/>
              </a:rPr>
              <a:t>同济大学，电子与信息工程学院，智信馆</a:t>
            </a:r>
            <a:r>
              <a:rPr lang="en-US" altLang="zh-CN" sz="2000" b="1" kern="0">
                <a:latin typeface="+mj-ea"/>
                <a:ea typeface="+mj-ea"/>
                <a:cs typeface="Times New Roman" panose="02020603050405020304" pitchFamily="18" charset="0"/>
              </a:rPr>
              <a:t>410</a:t>
            </a:r>
            <a:r>
              <a:rPr lang="zh-CN" altLang="en-US" sz="2000" b="1" kern="0">
                <a:latin typeface="+mj-ea"/>
                <a:ea typeface="+mj-ea"/>
                <a:cs typeface="Times New Roman" panose="02020603050405020304" pitchFamily="18" charset="0"/>
              </a:rPr>
              <a:t>室</a:t>
            </a:r>
            <a:endParaRPr lang="en-US" altLang="zh-CN" sz="2000" b="1" kern="0">
              <a:latin typeface="+mj-ea"/>
              <a:ea typeface="+mj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>
            <a:spLocks/>
          </p:cNvSpPr>
          <p:nvPr userDrawn="1"/>
        </p:nvSpPr>
        <p:spPr bwMode="auto">
          <a:xfrm>
            <a:off x="1600200" y="1628453"/>
            <a:ext cx="891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00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</a:br>
            <a:r>
              <a:rPr lang="zh-CN" altLang="en-US" sz="4900" b="1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智能化智能体</a:t>
            </a:r>
          </a:p>
        </p:txBody>
      </p:sp>
      <p:sp>
        <p:nvSpPr>
          <p:cNvPr id="14" name="矩形 5"/>
          <p:cNvSpPr>
            <a:spLocks noChangeArrowheads="1"/>
          </p:cNvSpPr>
          <p:nvPr userDrawn="1"/>
        </p:nvSpPr>
        <p:spPr bwMode="auto">
          <a:xfrm>
            <a:off x="457200" y="914400"/>
            <a:ext cx="4495800" cy="85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zh-CN" altLang="en-US" sz="2400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第二章  智能体</a:t>
            </a:r>
            <a:endParaRPr lang="en-US" altLang="zh-CN" sz="2400" dirty="0">
              <a:solidFill>
                <a:srgbClr val="E20000"/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52400" y="76200"/>
            <a:ext cx="1524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457200" y="76200"/>
            <a:ext cx="3810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066800" y="76200"/>
            <a:ext cx="75438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 userDrawn="1"/>
        </p:nvSpPr>
        <p:spPr bwMode="auto">
          <a:xfrm>
            <a:off x="1295400" y="233363"/>
            <a:ext cx="6808788" cy="523875"/>
          </a:xfrm>
          <a:prstGeom prst="rect">
            <a:avLst/>
          </a:prstGeom>
          <a:solidFill>
            <a:srgbClr val="E6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 </a:t>
            </a:r>
          </a:p>
        </p:txBody>
      </p:sp>
    </p:spTree>
    <p:extLst>
      <p:ext uri="{BB962C8B-B14F-4D97-AF65-F5344CB8AC3E}">
        <p14:creationId xmlns:p14="http://schemas.microsoft.com/office/powerpoint/2010/main" val="536960388"/>
      </p:ext>
    </p:extLst>
  </p:cSld>
  <p:clrMap bg1="lt1" tx1="dk1" bg2="lt2" tx2="dk2" accent1="accent1" accent2="accent2" accent3="accent3" accent4="accent4" accent5="accent5" accent6="accent6" hlink="hlink" folHlink="folHlink"/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 2" panose="05020102010507070707" pitchFamily="18" charset="2"/>
        <a:buChar char="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e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eiqi.sports.tom.com/2010-02-24/00UP/34594387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F:\2015年同济大学教师工作\人脸识别_本科课程_全校通识课_讲课竞赛\2015年新教师讲课竞赛\复赛选中课段准备_ppt\资料收集\人脸认知_依据1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83280" y="3432190"/>
            <a:ext cx="3175000" cy="212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标题 1"/>
          <p:cNvSpPr txBox="1">
            <a:spLocks/>
          </p:cNvSpPr>
          <p:nvPr/>
        </p:nvSpPr>
        <p:spPr bwMode="auto">
          <a:xfrm>
            <a:off x="1591235" y="1637418"/>
            <a:ext cx="891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00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</a:br>
            <a:r>
              <a:rPr lang="zh-CN" altLang="en-US" sz="4900" b="1" dirty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对抗搜索</a:t>
            </a:r>
          </a:p>
        </p:txBody>
      </p:sp>
      <p:sp>
        <p:nvSpPr>
          <p:cNvPr id="8" name="矩形 7"/>
          <p:cNvSpPr/>
          <p:nvPr/>
        </p:nvSpPr>
        <p:spPr>
          <a:xfrm>
            <a:off x="152400" y="76200"/>
            <a:ext cx="1524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" y="76200"/>
            <a:ext cx="3810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6800" y="76200"/>
            <a:ext cx="75438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295400" y="233363"/>
            <a:ext cx="6808788" cy="523875"/>
          </a:xfrm>
          <a:prstGeom prst="rect">
            <a:avLst/>
          </a:prstGeom>
          <a:solidFill>
            <a:srgbClr val="E6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343601"/>
            <a:ext cx="2304488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8682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01650" y="536466"/>
            <a:ext cx="8642350" cy="792162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博弈树</a:t>
            </a:r>
            <a:r>
              <a:rPr lang="en-US" altLang="zh-CN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(2-player, deterministic, turns)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76200" y="1267326"/>
            <a:ext cx="9141881" cy="5352549"/>
            <a:chOff x="1220265" y="1066800"/>
            <a:chExt cx="9714435" cy="5502009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65885" y="1285609"/>
              <a:ext cx="7296150" cy="528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20265" y="1066800"/>
              <a:ext cx="1045620" cy="1033462"/>
            </a:xfrm>
            <a:prstGeom prst="rect">
              <a:avLst/>
            </a:prstGeom>
            <a:noFill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38066" y="1981884"/>
              <a:ext cx="928884" cy="1032093"/>
            </a:xfrm>
            <a:prstGeom prst="rect">
              <a:avLst/>
            </a:prstGeom>
            <a:noFill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20265" y="2895600"/>
              <a:ext cx="1045620" cy="1033462"/>
            </a:xfrm>
            <a:prstGeom prst="rect">
              <a:avLst/>
            </a:prstGeom>
            <a:noFill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38066" y="3810684"/>
              <a:ext cx="928884" cy="1032093"/>
            </a:xfrm>
            <a:prstGeom prst="rect">
              <a:avLst/>
            </a:prstGeom>
            <a:noFill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15100" y="3733970"/>
              <a:ext cx="4419600" cy="216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364" name="矩形 3"/>
          <p:cNvSpPr>
            <a:spLocks noChangeArrowheads="1"/>
          </p:cNvSpPr>
          <p:nvPr/>
        </p:nvSpPr>
        <p:spPr bwMode="auto">
          <a:xfrm>
            <a:off x="3340151" y="1602874"/>
            <a:ext cx="10874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tic-tac-toe</a:t>
            </a:r>
            <a:endParaRPr lang="zh-CN" altLang="en-US" sz="1600" dirty="0"/>
          </a:p>
        </p:txBody>
      </p:sp>
      <p:sp>
        <p:nvSpPr>
          <p:cNvPr id="2" name="椭圆 1"/>
          <p:cNvSpPr/>
          <p:nvPr/>
        </p:nvSpPr>
        <p:spPr bwMode="auto">
          <a:xfrm>
            <a:off x="4101247" y="1407749"/>
            <a:ext cx="1600200" cy="66783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29400" y="146395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初始状态</a:t>
            </a:r>
          </a:p>
        </p:txBody>
      </p:sp>
      <p:sp>
        <p:nvSpPr>
          <p:cNvPr id="16" name="椭圆 15"/>
          <p:cNvSpPr/>
          <p:nvPr/>
        </p:nvSpPr>
        <p:spPr bwMode="auto">
          <a:xfrm>
            <a:off x="921423" y="1458204"/>
            <a:ext cx="845838" cy="60128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2846341" y="1925622"/>
            <a:ext cx="49259" cy="133866"/>
          </a:xfrm>
          <a:prstGeom prst="straightConnector1">
            <a:avLst/>
          </a:prstGeom>
          <a:solidFill>
            <a:srgbClr val="008000">
              <a:alpha val="35001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矩形 18"/>
          <p:cNvSpPr/>
          <p:nvPr/>
        </p:nvSpPr>
        <p:spPr>
          <a:xfrm>
            <a:off x="1762974" y="1510123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轮到</a:t>
            </a:r>
            <a:r>
              <a:rPr lang="en-US" altLang="zh-CN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行棋</a:t>
            </a:r>
          </a:p>
        </p:txBody>
      </p:sp>
      <p:sp>
        <p:nvSpPr>
          <p:cNvPr id="21" name="椭圆 20"/>
          <p:cNvSpPr/>
          <p:nvPr/>
        </p:nvSpPr>
        <p:spPr bwMode="auto">
          <a:xfrm>
            <a:off x="3179558" y="5486400"/>
            <a:ext cx="841007" cy="9228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65389" y="5994664"/>
            <a:ext cx="3916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叶节点：终止状态对于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的效用值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4012" y="1447800"/>
            <a:ext cx="8435975" cy="4929188"/>
          </a:xfrm>
          <a:prstGeom prst="rect">
            <a:avLst/>
          </a:prstGeom>
        </p:spPr>
        <p:txBody>
          <a:bodyPr/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确定性博弈的最优决策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想法：根据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极小极大值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行动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		=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针对最优对手的最佳可到达行动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kern="0" dirty="0">
                <a:latin typeface="+mn-lt"/>
                <a:ea typeface="+mn-ea"/>
              </a:rPr>
              <a:t>E.g., 2-ply game:</a:t>
            </a:r>
          </a:p>
        </p:txBody>
      </p:sp>
      <p:pic>
        <p:nvPicPr>
          <p:cNvPr id="16388" name="Picture 4" descr="minima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0" y="3352800"/>
            <a:ext cx="6172200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825" y="558715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极小极大值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81000" y="4114800"/>
            <a:ext cx="8229600" cy="15541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1" kern="0" dirty="0" err="1">
                <a:solidFill>
                  <a:srgbClr val="CC0099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Minimax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state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) = 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Utility(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state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) if 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state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terminal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max </a:t>
            </a:r>
            <a:r>
              <a:rPr lang="en-US" sz="2800" b="1" kern="0" dirty="0">
                <a:solidFill>
                  <a:srgbClr val="CC0099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Minimax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(successors(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state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)) if 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player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= MAX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min  </a:t>
            </a:r>
            <a:r>
              <a:rPr lang="en-US" sz="2800" b="1" kern="0" dirty="0" err="1">
                <a:solidFill>
                  <a:srgbClr val="CC0099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Minimax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(successors(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state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)) if </a:t>
            </a:r>
            <a:r>
              <a:rPr lang="en-US" sz="2800" i="1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player</a:t>
            </a:r>
            <a:r>
              <a:rPr lang="en-US" sz="2800" kern="0" dirty="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= MIN</a:t>
            </a:r>
          </a:p>
        </p:txBody>
      </p:sp>
      <p:pic>
        <p:nvPicPr>
          <p:cNvPr id="17411" name="Picture 4" descr="minima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524000"/>
            <a:ext cx="5811121" cy="2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0825" y="558715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极小极大值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544887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极小极大算法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 l="15625" t="25000" r="15625" b="11458"/>
          <a:stretch>
            <a:fillRect/>
          </a:stretch>
        </p:blipFill>
        <p:spPr bwMode="auto">
          <a:xfrm>
            <a:off x="1030105" y="1337049"/>
            <a:ext cx="7083791" cy="491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712118"/>
            <a:ext cx="8229600" cy="4525963"/>
          </a:xfrm>
        </p:spPr>
        <p:txBody>
          <a:bodyPr anchor="ctr"/>
          <a:lstStyle/>
          <a:p>
            <a:pPr marL="566737" indent="-45720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  <a:ea typeface="等线 Light" panose="02010600030101010101" pitchFamily="2" charset="-122"/>
              </a:rPr>
              <a:t>?</a:t>
            </a:r>
            <a:r>
              <a:rPr lang="en-US" altLang="zh-CN" sz="2800" dirty="0">
                <a:ea typeface="等线 Light" panose="02010600030101010101" pitchFamily="2" charset="-122"/>
              </a:rPr>
              <a:t> Yes (if tree is finite)</a:t>
            </a:r>
          </a:p>
          <a:p>
            <a:pPr marL="566737" indent="-45720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800" u="sng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dirty="0">
                <a:solidFill>
                  <a:srgbClr val="CC0099"/>
                </a:solidFill>
              </a:rPr>
              <a:t>? </a:t>
            </a:r>
            <a:r>
              <a:rPr lang="en-US" altLang="zh-CN" sz="2800" dirty="0">
                <a:ea typeface="等线 Light" panose="02010600030101010101" pitchFamily="2" charset="-122"/>
              </a:rPr>
              <a:t>Yes (against an optimal opponent)</a:t>
            </a:r>
          </a:p>
          <a:p>
            <a:pPr marL="566737" indent="-45720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 </a:t>
            </a:r>
            <a:r>
              <a:rPr lang="en-US" altLang="zh-CN" sz="2800" dirty="0">
                <a:ea typeface="等线 Light" panose="02010600030101010101" pitchFamily="2" charset="-122"/>
              </a:rPr>
              <a:t>O(</a:t>
            </a:r>
            <a:r>
              <a:rPr lang="en-US" altLang="zh-CN" sz="2800" dirty="0" err="1">
                <a:ea typeface="等线 Light" panose="02010600030101010101" pitchFamily="2" charset="-122"/>
              </a:rPr>
              <a:t>b</a:t>
            </a:r>
            <a:r>
              <a:rPr lang="en-US" altLang="zh-CN" sz="2800" baseline="30000" dirty="0" err="1">
                <a:ea typeface="等线 Light" panose="02010600030101010101" pitchFamily="2" charset="-122"/>
              </a:rPr>
              <a:t>m</a:t>
            </a:r>
            <a:r>
              <a:rPr lang="en-US" altLang="zh-CN" sz="2800" dirty="0">
                <a:ea typeface="等线 Light" panose="02010600030101010101" pitchFamily="2" charset="-122"/>
              </a:rPr>
              <a:t>)  (b-legal moves; m- max tree depth)</a:t>
            </a:r>
          </a:p>
          <a:p>
            <a:pPr marL="566737" indent="-45720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800" u="sng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 </a:t>
            </a:r>
            <a:r>
              <a:rPr lang="en-US" altLang="zh-CN" sz="2800" dirty="0">
                <a:ea typeface="等线 Light" panose="02010600030101010101" pitchFamily="2" charset="-122"/>
              </a:rPr>
              <a:t>O(bm) (depth-first exploration</a:t>
            </a:r>
            <a:r>
              <a:rPr lang="en-US" altLang="zh-CN" sz="2800" dirty="0" smtClean="0">
                <a:ea typeface="等线 Light" panose="02010600030101010101" pitchFamily="2" charset="-122"/>
              </a:rPr>
              <a:t>)</a:t>
            </a:r>
            <a:endParaRPr lang="en-US" altLang="zh-CN" sz="2800" dirty="0">
              <a:ea typeface="等线 Light" panose="02010600030101010101" pitchFamily="2" charset="-122"/>
            </a:endParaRPr>
          </a:p>
          <a:p>
            <a:pPr marL="109537" indent="0">
              <a:spcBef>
                <a:spcPts val="1200"/>
              </a:spcBef>
              <a:buNone/>
              <a:defRPr/>
            </a:pPr>
            <a:r>
              <a:rPr lang="en-US" altLang="zh-CN" sz="28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	</a:t>
            </a:r>
            <a:r>
              <a:rPr lang="zh-CN" altLang="en-US" sz="2800" dirty="0" smtClean="0">
                <a:latin typeface="+mn-ea"/>
                <a:ea typeface="+mn-ea"/>
              </a:rPr>
              <a:t>开</a:t>
            </a:r>
            <a:r>
              <a:rPr lang="zh-CN" altLang="en-US" sz="2800" dirty="0">
                <a:latin typeface="+mn-ea"/>
                <a:ea typeface="+mn-ea"/>
              </a:rPr>
              <a:t>销过</a:t>
            </a:r>
            <a:r>
              <a:rPr lang="zh-CN" altLang="en-US" sz="2800" dirty="0" smtClean="0">
                <a:latin typeface="+mn-ea"/>
                <a:ea typeface="+mn-ea"/>
              </a:rPr>
              <a:t>大！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427038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极小极大算法性能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23850" y="1196975"/>
            <a:ext cx="8435975" cy="4929188"/>
          </a:xfrm>
          <a:prstGeom prst="rect">
            <a:avLst/>
          </a:prstGeom>
        </p:spPr>
        <p:txBody>
          <a:bodyPr anchor="ctr"/>
          <a:lstStyle/>
          <a:p>
            <a:pPr marL="365125" indent="-255588">
              <a:spcBef>
                <a:spcPts val="1200"/>
              </a:spcBef>
              <a:buFontTx/>
              <a:buChar char="•"/>
              <a:defRPr/>
            </a:pPr>
            <a:endParaRPr lang="en-US" altLang="zh-CN" sz="2400" kern="0" dirty="0">
              <a:latin typeface="+mn-lt"/>
              <a:ea typeface="+mn-ea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280988" y="436563"/>
            <a:ext cx="8229600" cy="914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多人博弈时的最优决策</a:t>
            </a:r>
            <a:endParaRPr lang="en-US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1762" y="4850606"/>
            <a:ext cx="8686800" cy="16303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>
                <a:latin typeface="+mn-lt"/>
                <a:ea typeface="+mn-ea"/>
              </a:rPr>
              <a:t>多个参加者</a:t>
            </a:r>
            <a:r>
              <a:rPr lang="en-US" sz="2000" kern="0" dirty="0">
                <a:latin typeface="+mn-lt"/>
                <a:ea typeface="+mn-ea"/>
              </a:rPr>
              <a:t>, </a:t>
            </a:r>
            <a:r>
              <a:rPr lang="zh-CN" altLang="en-US" sz="2000" kern="0" dirty="0">
                <a:latin typeface="+mn-lt"/>
                <a:ea typeface="+mn-ea"/>
              </a:rPr>
              <a:t>非零和游戏</a:t>
            </a:r>
            <a:endParaRPr lang="en-US" altLang="zh-CN" sz="20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>
                <a:latin typeface="+mn-lt"/>
                <a:ea typeface="+mn-ea"/>
              </a:rPr>
              <a:t>效用值为向量</a:t>
            </a:r>
            <a:endParaRPr lang="en-US" altLang="zh-CN" sz="20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>
                <a:latin typeface="+mn-lt"/>
                <a:ea typeface="+mn-ea"/>
              </a:rPr>
              <a:t>每个玩家都要最大化自身效用值</a:t>
            </a:r>
            <a:endParaRPr lang="en-US" altLang="zh-CN" sz="2000" kern="0" dirty="0"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000" kern="0" dirty="0">
                <a:latin typeface="+mn-lt"/>
                <a:ea typeface="+mn-ea"/>
              </a:rPr>
              <a:t>效用值从后向前传播</a:t>
            </a:r>
            <a:endParaRPr lang="en-US" sz="2000" kern="0" dirty="0">
              <a:latin typeface="+mn-lt"/>
              <a:ea typeface="+mn-ea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371600"/>
            <a:ext cx="6303962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79562" y="33178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4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3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48012" y="33178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7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4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1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86012" y="23272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4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3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48212" y="33178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1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5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19812" y="33178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7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7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434012" y="23272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1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5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33812" y="1489075"/>
            <a:ext cx="641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4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0000FF"/>
                </a:solidFill>
              </a:rPr>
              <a:t>3</a:t>
            </a:r>
            <a:r>
              <a:rPr lang="en-US" altLang="zh-CN" sz="1600"/>
              <a:t>,</a:t>
            </a:r>
            <a:r>
              <a:rPr lang="en-US" altLang="zh-CN" sz="160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13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27063" y="1600200"/>
            <a:ext cx="8229600" cy="5105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X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ko-KR" sz="28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lang="en-US" altLang="zh-CN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先移动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深度为</a:t>
            </a:r>
            <a:r>
              <a:rPr lang="en-US" altLang="zh-CN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，执行宽度优先搜索</a:t>
            </a:r>
            <a:endParaRPr lang="en-US" altLang="zh-CN" sz="28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对状态</a:t>
            </a:r>
            <a:r>
              <a:rPr lang="en-US" altLang="zh-CN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的评估函数</a:t>
            </a:r>
            <a:r>
              <a:rPr lang="en-US" altLang="ko-KR" sz="28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28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8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not a winning for either player,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e(p)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(no. of complete rows, columns, or diagonals that are still open for MAX) - (no. of complete rows, columns, or diagonals that are still open for MIN)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a win of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e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 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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If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 is a win of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MIN</a:t>
            </a:r>
            <a:r>
              <a:rPr lang="en-US" altLang="zh-CN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,      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) = - </a:t>
            </a:r>
          </a:p>
        </p:txBody>
      </p:sp>
      <p:sp>
        <p:nvSpPr>
          <p:cNvPr id="4" name="AutoShape 2"/>
          <p:cNvSpPr txBox="1">
            <a:spLocks noChangeArrowheads="1"/>
          </p:cNvSpPr>
          <p:nvPr/>
        </p:nvSpPr>
        <p:spPr>
          <a:xfrm>
            <a:off x="250825" y="457200"/>
            <a:ext cx="8642350" cy="79216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井</a:t>
            </a:r>
            <a:r>
              <a:rPr lang="zh-CN" altLang="en-US" dirty="0"/>
              <a:t>字</a:t>
            </a:r>
            <a:r>
              <a:rPr lang="zh-CN" altLang="en-US" dirty="0" smtClean="0"/>
              <a:t>棋的评估函数</a:t>
            </a:r>
            <a:endParaRPr lang="en-US" altLang="ko-KR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354012" y="1337652"/>
            <a:ext cx="8435975" cy="2384425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对状态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的评估函数</a:t>
            </a:r>
            <a:r>
              <a:rPr lang="en-US" altLang="ko-KR" sz="2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ko-KR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not a winning for either player,</a:t>
            </a:r>
          </a:p>
          <a:p>
            <a:pPr marL="1143000" lvl="2" indent="-2286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e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 (no. of complete rows, columns, or diagonals that are still open for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- (no. of complete rows, columns, or diagonals that are still open for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zh-CN" altLang="en-US" sz="32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3555" name="组合 25"/>
          <p:cNvGrpSpPr>
            <a:grpSpLocks/>
          </p:cNvGrpSpPr>
          <p:nvPr/>
        </p:nvGrpSpPr>
        <p:grpSpPr bwMode="auto">
          <a:xfrm>
            <a:off x="1676400" y="3886200"/>
            <a:ext cx="1066800" cy="1066800"/>
            <a:chOff x="1752600" y="3962400"/>
            <a:chExt cx="990600" cy="990600"/>
          </a:xfrm>
        </p:grpSpPr>
        <p:sp>
          <p:nvSpPr>
            <p:cNvPr id="23573" name="Line 7"/>
            <p:cNvSpPr>
              <a:spLocks noChangeShapeType="1"/>
            </p:cNvSpPr>
            <p:nvPr/>
          </p:nvSpPr>
          <p:spPr bwMode="auto">
            <a:xfrm>
              <a:off x="2057400" y="3962400"/>
              <a:ext cx="0" cy="9906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4" name="Line 8"/>
            <p:cNvSpPr>
              <a:spLocks noChangeShapeType="1"/>
            </p:cNvSpPr>
            <p:nvPr/>
          </p:nvSpPr>
          <p:spPr bwMode="auto">
            <a:xfrm>
              <a:off x="2438400" y="3962400"/>
              <a:ext cx="0" cy="9906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5" name="Line 9"/>
            <p:cNvSpPr>
              <a:spLocks noChangeShapeType="1"/>
            </p:cNvSpPr>
            <p:nvPr/>
          </p:nvSpPr>
          <p:spPr bwMode="auto">
            <a:xfrm>
              <a:off x="1752600" y="4267200"/>
              <a:ext cx="990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6" name="Line 10"/>
            <p:cNvSpPr>
              <a:spLocks noChangeShapeType="1"/>
            </p:cNvSpPr>
            <p:nvPr/>
          </p:nvSpPr>
          <p:spPr bwMode="auto">
            <a:xfrm>
              <a:off x="1752600" y="4648200"/>
              <a:ext cx="990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7" name="Line 11"/>
            <p:cNvSpPr>
              <a:spLocks noChangeShapeType="1"/>
            </p:cNvSpPr>
            <p:nvPr/>
          </p:nvSpPr>
          <p:spPr bwMode="auto">
            <a:xfrm>
              <a:off x="2057400" y="4343400"/>
              <a:ext cx="334963" cy="24606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8" name="Line 12"/>
            <p:cNvSpPr>
              <a:spLocks noChangeShapeType="1"/>
            </p:cNvSpPr>
            <p:nvPr/>
          </p:nvSpPr>
          <p:spPr bwMode="auto">
            <a:xfrm flipH="1">
              <a:off x="2057400" y="4343400"/>
              <a:ext cx="304800" cy="2286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52600" y="3962400"/>
              <a:ext cx="990600" cy="990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556" name="Line 7"/>
          <p:cNvSpPr>
            <a:spLocks noChangeShapeType="1"/>
          </p:cNvSpPr>
          <p:nvPr/>
        </p:nvSpPr>
        <p:spPr bwMode="auto">
          <a:xfrm>
            <a:off x="67056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7" name="Line 8"/>
          <p:cNvSpPr>
            <a:spLocks noChangeShapeType="1"/>
          </p:cNvSpPr>
          <p:nvPr/>
        </p:nvSpPr>
        <p:spPr bwMode="auto">
          <a:xfrm>
            <a:off x="70866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Line 9"/>
          <p:cNvSpPr>
            <a:spLocks noChangeShapeType="1"/>
          </p:cNvSpPr>
          <p:nvPr/>
        </p:nvSpPr>
        <p:spPr bwMode="auto">
          <a:xfrm>
            <a:off x="6400800" y="4267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Line 10"/>
          <p:cNvSpPr>
            <a:spLocks noChangeShapeType="1"/>
          </p:cNvSpPr>
          <p:nvPr/>
        </p:nvSpPr>
        <p:spPr bwMode="auto">
          <a:xfrm>
            <a:off x="6400800" y="4648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0" name="Line 11"/>
          <p:cNvSpPr>
            <a:spLocks noChangeShapeType="1"/>
          </p:cNvSpPr>
          <p:nvPr/>
        </p:nvSpPr>
        <p:spPr bwMode="auto">
          <a:xfrm>
            <a:off x="6705600" y="4343400"/>
            <a:ext cx="334963" cy="2460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1" name="Line 12"/>
          <p:cNvSpPr>
            <a:spLocks noChangeShapeType="1"/>
          </p:cNvSpPr>
          <p:nvPr/>
        </p:nvSpPr>
        <p:spPr bwMode="auto">
          <a:xfrm flipH="1">
            <a:off x="6705600" y="4343400"/>
            <a:ext cx="30480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24600" y="3886200"/>
            <a:ext cx="10668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00800" y="4343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44196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5" name="Line 8"/>
          <p:cNvSpPr>
            <a:spLocks noChangeShapeType="1"/>
          </p:cNvSpPr>
          <p:nvPr/>
        </p:nvSpPr>
        <p:spPr bwMode="auto">
          <a:xfrm>
            <a:off x="48006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6" name="Line 9"/>
          <p:cNvSpPr>
            <a:spLocks noChangeShapeType="1"/>
          </p:cNvSpPr>
          <p:nvPr/>
        </p:nvSpPr>
        <p:spPr bwMode="auto">
          <a:xfrm>
            <a:off x="4114800" y="4267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7" name="Line 10"/>
          <p:cNvSpPr>
            <a:spLocks noChangeShapeType="1"/>
          </p:cNvSpPr>
          <p:nvPr/>
        </p:nvSpPr>
        <p:spPr bwMode="auto">
          <a:xfrm>
            <a:off x="4114800" y="4648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8" name="Line 11"/>
          <p:cNvSpPr>
            <a:spLocks noChangeShapeType="1"/>
          </p:cNvSpPr>
          <p:nvPr/>
        </p:nvSpPr>
        <p:spPr bwMode="auto">
          <a:xfrm>
            <a:off x="4419600" y="4343400"/>
            <a:ext cx="334963" cy="2460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9" name="Line 12"/>
          <p:cNvSpPr>
            <a:spLocks noChangeShapeType="1"/>
          </p:cNvSpPr>
          <p:nvPr/>
        </p:nvSpPr>
        <p:spPr bwMode="auto">
          <a:xfrm flipH="1">
            <a:off x="4419600" y="4343400"/>
            <a:ext cx="30480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038600" y="3886200"/>
            <a:ext cx="10668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95700" y="5333999"/>
            <a:ext cx="5257800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e(p)=5-4=1            e(p)=6-4=2                      </a:t>
            </a:r>
            <a:endParaRPr lang="zh-CN" alt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29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3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32" name="AutoShape 2"/>
          <p:cNvSpPr txBox="1">
            <a:spLocks noChangeArrowheads="1"/>
          </p:cNvSpPr>
          <p:nvPr/>
        </p:nvSpPr>
        <p:spPr>
          <a:xfrm>
            <a:off x="250825" y="457200"/>
            <a:ext cx="8642350" cy="79216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井</a:t>
            </a:r>
            <a:r>
              <a:rPr lang="zh-CN" altLang="en-US" dirty="0"/>
              <a:t>字</a:t>
            </a:r>
            <a:r>
              <a:rPr lang="zh-CN" altLang="en-US" dirty="0" smtClean="0"/>
              <a:t>棋的评估函数</a:t>
            </a:r>
            <a:endParaRPr lang="en-US" altLang="ko-KR" dirty="0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354013" y="1378916"/>
            <a:ext cx="8435975" cy="2384425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对状态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的评估函数</a:t>
            </a:r>
            <a:r>
              <a:rPr lang="en-US" altLang="ko-KR" sz="2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ko-KR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not a winning for either player,</a:t>
            </a:r>
          </a:p>
          <a:p>
            <a:pPr marL="1143000" lvl="2" indent="-2286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e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 (no. of complete rows, columns, or diagonals that are still open for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- (no. of complete rows, columns, or diagonals that are still open for </a:t>
            </a:r>
            <a:r>
              <a:rPr lang="en-US" altLang="ko-KR" sz="2400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en-US" altLang="ko-KR" sz="24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zh-CN" altLang="en-US" sz="320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579" name="Line 7"/>
          <p:cNvSpPr>
            <a:spLocks noChangeShapeType="1"/>
          </p:cNvSpPr>
          <p:nvPr/>
        </p:nvSpPr>
        <p:spPr bwMode="auto">
          <a:xfrm>
            <a:off x="22098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0" name="Line 8"/>
          <p:cNvSpPr>
            <a:spLocks noChangeShapeType="1"/>
          </p:cNvSpPr>
          <p:nvPr/>
        </p:nvSpPr>
        <p:spPr bwMode="auto">
          <a:xfrm>
            <a:off x="25908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1" name="Line 9"/>
          <p:cNvSpPr>
            <a:spLocks noChangeShapeType="1"/>
          </p:cNvSpPr>
          <p:nvPr/>
        </p:nvSpPr>
        <p:spPr bwMode="auto">
          <a:xfrm>
            <a:off x="1905000" y="4267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2" name="Line 10"/>
          <p:cNvSpPr>
            <a:spLocks noChangeShapeType="1"/>
          </p:cNvSpPr>
          <p:nvPr/>
        </p:nvSpPr>
        <p:spPr bwMode="auto">
          <a:xfrm>
            <a:off x="1905000" y="4648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583" name="组合 28"/>
          <p:cNvGrpSpPr>
            <a:grpSpLocks/>
          </p:cNvGrpSpPr>
          <p:nvPr/>
        </p:nvGrpSpPr>
        <p:grpSpPr bwMode="auto">
          <a:xfrm>
            <a:off x="2286000" y="4343400"/>
            <a:ext cx="258763" cy="246063"/>
            <a:chOff x="4495800" y="4343400"/>
            <a:chExt cx="258763" cy="246063"/>
          </a:xfrm>
        </p:grpSpPr>
        <p:sp>
          <p:nvSpPr>
            <p:cNvPr id="24604" name="Line 11"/>
            <p:cNvSpPr>
              <a:spLocks noChangeShapeType="1"/>
            </p:cNvSpPr>
            <p:nvPr/>
          </p:nvSpPr>
          <p:spPr bwMode="auto">
            <a:xfrm>
              <a:off x="4495800" y="4343400"/>
              <a:ext cx="258763" cy="246063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5" name="Line 12"/>
            <p:cNvSpPr>
              <a:spLocks noChangeShapeType="1"/>
            </p:cNvSpPr>
            <p:nvPr/>
          </p:nvSpPr>
          <p:spPr bwMode="auto">
            <a:xfrm flipH="1">
              <a:off x="4495800" y="4343400"/>
              <a:ext cx="228600" cy="2286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828800" y="3886200"/>
            <a:ext cx="1143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05000" y="3962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4586" name="组合 29"/>
          <p:cNvGrpSpPr>
            <a:grpSpLocks/>
          </p:cNvGrpSpPr>
          <p:nvPr/>
        </p:nvGrpSpPr>
        <p:grpSpPr bwMode="auto">
          <a:xfrm>
            <a:off x="1905000" y="4724400"/>
            <a:ext cx="258763" cy="246063"/>
            <a:chOff x="4495800" y="4343400"/>
            <a:chExt cx="258763" cy="246063"/>
          </a:xfrm>
        </p:grpSpPr>
        <p:sp>
          <p:nvSpPr>
            <p:cNvPr id="24602" name="Line 11"/>
            <p:cNvSpPr>
              <a:spLocks noChangeShapeType="1"/>
            </p:cNvSpPr>
            <p:nvPr/>
          </p:nvSpPr>
          <p:spPr bwMode="auto">
            <a:xfrm>
              <a:off x="4495800" y="4343400"/>
              <a:ext cx="258763" cy="246063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Line 12"/>
            <p:cNvSpPr>
              <a:spLocks noChangeShapeType="1"/>
            </p:cNvSpPr>
            <p:nvPr/>
          </p:nvSpPr>
          <p:spPr bwMode="auto">
            <a:xfrm flipH="1">
              <a:off x="4495800" y="4343400"/>
              <a:ext cx="228600" cy="2286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2667000" y="3962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5334000"/>
            <a:ext cx="4724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e(p)=                                    e(p)=          </a:t>
            </a:r>
            <a:endParaRPr lang="zh-CN" alt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589" name="Line 7"/>
          <p:cNvSpPr>
            <a:spLocks noChangeShapeType="1"/>
          </p:cNvSpPr>
          <p:nvPr/>
        </p:nvSpPr>
        <p:spPr bwMode="auto">
          <a:xfrm>
            <a:off x="56388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0" name="Line 8"/>
          <p:cNvSpPr>
            <a:spLocks noChangeShapeType="1"/>
          </p:cNvSpPr>
          <p:nvPr/>
        </p:nvSpPr>
        <p:spPr bwMode="auto">
          <a:xfrm>
            <a:off x="6019800" y="3962400"/>
            <a:ext cx="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Line 9"/>
          <p:cNvSpPr>
            <a:spLocks noChangeShapeType="1"/>
          </p:cNvSpPr>
          <p:nvPr/>
        </p:nvSpPr>
        <p:spPr bwMode="auto">
          <a:xfrm>
            <a:off x="5334000" y="4267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Line 10"/>
          <p:cNvSpPr>
            <a:spLocks noChangeShapeType="1"/>
          </p:cNvSpPr>
          <p:nvPr/>
        </p:nvSpPr>
        <p:spPr bwMode="auto">
          <a:xfrm>
            <a:off x="5334000" y="46482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593" name="组合 40"/>
          <p:cNvGrpSpPr>
            <a:grpSpLocks/>
          </p:cNvGrpSpPr>
          <p:nvPr/>
        </p:nvGrpSpPr>
        <p:grpSpPr bwMode="auto">
          <a:xfrm>
            <a:off x="5715000" y="4343400"/>
            <a:ext cx="258763" cy="246063"/>
            <a:chOff x="4495800" y="4343400"/>
            <a:chExt cx="258763" cy="246063"/>
          </a:xfrm>
        </p:grpSpPr>
        <p:sp>
          <p:nvSpPr>
            <p:cNvPr id="24600" name="Line 11"/>
            <p:cNvSpPr>
              <a:spLocks noChangeShapeType="1"/>
            </p:cNvSpPr>
            <p:nvPr/>
          </p:nvSpPr>
          <p:spPr bwMode="auto">
            <a:xfrm>
              <a:off x="4495800" y="4343400"/>
              <a:ext cx="258763" cy="246063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Line 12"/>
            <p:cNvSpPr>
              <a:spLocks noChangeShapeType="1"/>
            </p:cNvSpPr>
            <p:nvPr/>
          </p:nvSpPr>
          <p:spPr bwMode="auto">
            <a:xfrm flipH="1">
              <a:off x="4495800" y="4343400"/>
              <a:ext cx="228600" cy="2286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5257800" y="3886200"/>
            <a:ext cx="1143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334000" y="3962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4596" name="组合 45"/>
          <p:cNvGrpSpPr>
            <a:grpSpLocks/>
          </p:cNvGrpSpPr>
          <p:nvPr/>
        </p:nvGrpSpPr>
        <p:grpSpPr bwMode="auto">
          <a:xfrm>
            <a:off x="5334000" y="4724400"/>
            <a:ext cx="258763" cy="246063"/>
            <a:chOff x="4495800" y="4343400"/>
            <a:chExt cx="258763" cy="246063"/>
          </a:xfrm>
        </p:grpSpPr>
        <p:sp>
          <p:nvSpPr>
            <p:cNvPr id="24598" name="Line 11"/>
            <p:cNvSpPr>
              <a:spLocks noChangeShapeType="1"/>
            </p:cNvSpPr>
            <p:nvPr/>
          </p:nvSpPr>
          <p:spPr bwMode="auto">
            <a:xfrm>
              <a:off x="4495800" y="4343400"/>
              <a:ext cx="258763" cy="246063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9" name="Line 12"/>
            <p:cNvSpPr>
              <a:spLocks noChangeShapeType="1"/>
            </p:cNvSpPr>
            <p:nvPr/>
          </p:nvSpPr>
          <p:spPr bwMode="auto">
            <a:xfrm flipH="1">
              <a:off x="4495800" y="4343400"/>
              <a:ext cx="228600" cy="2286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6096000" y="434340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31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33" name="AutoShape 2"/>
          <p:cNvSpPr txBox="1">
            <a:spLocks noChangeArrowheads="1"/>
          </p:cNvSpPr>
          <p:nvPr/>
        </p:nvSpPr>
        <p:spPr>
          <a:xfrm>
            <a:off x="250825" y="457200"/>
            <a:ext cx="8642350" cy="79216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井</a:t>
            </a:r>
            <a:r>
              <a:rPr lang="zh-CN" altLang="en-US" dirty="0"/>
              <a:t>字</a:t>
            </a:r>
            <a:r>
              <a:rPr lang="zh-CN" altLang="en-US" dirty="0" smtClean="0"/>
              <a:t>棋的评估函数</a:t>
            </a:r>
            <a:endParaRPr lang="en-US" altLang="ko-KR" dirty="0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715000" y="1752600"/>
            <a:ext cx="3200400" cy="4343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ko-KR" sz="3200" kern="0">
                <a:latin typeface="+mn-lt"/>
                <a:ea typeface="+mn-ea"/>
              </a:rPr>
              <a:t>First move</a:t>
            </a:r>
          </a:p>
        </p:txBody>
      </p:sp>
      <p:pic>
        <p:nvPicPr>
          <p:cNvPr id="25604" name="Picture 4" descr="fig12-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685800" y="1557338"/>
            <a:ext cx="4758463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7"/>
          <p:cNvSpPr>
            <a:spLocks noChangeShapeType="1"/>
          </p:cNvSpPr>
          <p:nvPr/>
        </p:nvSpPr>
        <p:spPr bwMode="auto">
          <a:xfrm>
            <a:off x="6546850" y="2514600"/>
            <a:ext cx="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6" name="Line 8"/>
          <p:cNvSpPr>
            <a:spLocks noChangeShapeType="1"/>
          </p:cNvSpPr>
          <p:nvPr/>
        </p:nvSpPr>
        <p:spPr bwMode="auto">
          <a:xfrm>
            <a:off x="7004050" y="2514600"/>
            <a:ext cx="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7" name="Line 9"/>
          <p:cNvSpPr>
            <a:spLocks noChangeShapeType="1"/>
          </p:cNvSpPr>
          <p:nvPr/>
        </p:nvSpPr>
        <p:spPr bwMode="auto">
          <a:xfrm>
            <a:off x="6318250" y="28194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8" name="Line 10"/>
          <p:cNvSpPr>
            <a:spLocks noChangeShapeType="1"/>
          </p:cNvSpPr>
          <p:nvPr/>
        </p:nvSpPr>
        <p:spPr bwMode="auto">
          <a:xfrm>
            <a:off x="6318250" y="3200400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9" name="Line 11"/>
          <p:cNvSpPr>
            <a:spLocks noChangeShapeType="1"/>
          </p:cNvSpPr>
          <p:nvPr/>
        </p:nvSpPr>
        <p:spPr bwMode="auto">
          <a:xfrm>
            <a:off x="6623050" y="2895600"/>
            <a:ext cx="334963" cy="2460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10" name="Line 12"/>
          <p:cNvSpPr>
            <a:spLocks noChangeShapeType="1"/>
          </p:cNvSpPr>
          <p:nvPr/>
        </p:nvSpPr>
        <p:spPr bwMode="auto">
          <a:xfrm flipH="1">
            <a:off x="6623050" y="2895600"/>
            <a:ext cx="30480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2"/>
          <p:cNvSpPr txBox="1">
            <a:spLocks noChangeArrowheads="1"/>
          </p:cNvSpPr>
          <p:nvPr/>
        </p:nvSpPr>
        <p:spPr>
          <a:xfrm>
            <a:off x="250825" y="457200"/>
            <a:ext cx="8642350" cy="79216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Example :</a:t>
            </a:r>
            <a:r>
              <a:rPr lang="zh-CN" altLang="en-US" dirty="0"/>
              <a:t>井字棋</a:t>
            </a:r>
            <a:endParaRPr lang="en-US" altLang="ko-KR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13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01650" y="366317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对抗搜索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90600" y="1350169"/>
            <a:ext cx="8435975" cy="4648200"/>
          </a:xfrm>
          <a:prstGeom prst="rect">
            <a:avLst/>
          </a:prstGeom>
        </p:spPr>
        <p:txBody>
          <a:bodyPr anchor="ctr"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博弈</a:t>
            </a: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博弈中的优化决策</a:t>
            </a: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α-β </a:t>
            </a: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剪枝</a:t>
            </a: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不完美的实时决策</a:t>
            </a:r>
            <a:endParaRPr lang="en-US" altLang="zh-CN" sz="3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4" descr="fig12-4"/>
          <p:cNvPicPr>
            <a:picLocks noChangeAspect="1" noChangeArrowheads="1"/>
          </p:cNvPicPr>
          <p:nvPr/>
        </p:nvPicPr>
        <p:blipFill>
          <a:blip r:embed="rId3">
            <a:lum contrast="18000"/>
          </a:blip>
          <a:srcRect/>
          <a:stretch>
            <a:fillRect/>
          </a:stretch>
        </p:blipFill>
        <p:spPr bwMode="auto">
          <a:xfrm>
            <a:off x="1214913" y="1371601"/>
            <a:ext cx="6714175" cy="487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/>
          <p:cNvSpPr txBox="1">
            <a:spLocks noChangeArrowheads="1"/>
          </p:cNvSpPr>
          <p:nvPr/>
        </p:nvSpPr>
        <p:spPr>
          <a:xfrm>
            <a:off x="250825" y="457200"/>
            <a:ext cx="8642350" cy="79216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Example :</a:t>
            </a:r>
            <a:r>
              <a:rPr lang="zh-CN" altLang="en-US" dirty="0"/>
              <a:t>井字棋</a:t>
            </a:r>
            <a:endParaRPr lang="en-US" altLang="ko-KR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 txBox="1">
            <a:spLocks noChangeArrowheads="1"/>
          </p:cNvSpPr>
          <p:nvPr/>
        </p:nvSpPr>
        <p:spPr>
          <a:xfrm>
            <a:off x="2361406" y="533400"/>
            <a:ext cx="4421188" cy="8096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Question?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676400"/>
            <a:ext cx="2743200" cy="4752975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dirty="0"/>
              <a:t>如何提高搜索效率</a:t>
            </a:r>
            <a:r>
              <a:rPr lang="en-US" altLang="zh-CN" sz="2400" kern="0" dirty="0">
                <a:latin typeface="+mn-lt"/>
                <a:ea typeface="+mn-ea"/>
              </a:rPr>
              <a:t>?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dirty="0"/>
              <a:t>是否可以砍掉一些没有必要的分支</a:t>
            </a:r>
            <a:r>
              <a:rPr lang="en-US" altLang="zh-CN" sz="2400" kern="0" dirty="0">
                <a:latin typeface="+mn-lt"/>
                <a:ea typeface="+mn-ea"/>
              </a:rPr>
              <a:t>?</a:t>
            </a:r>
          </a:p>
        </p:txBody>
      </p:sp>
      <p:pic>
        <p:nvPicPr>
          <p:cNvPr id="28676" name="Picture 4" descr="fig12-3"/>
          <p:cNvPicPr>
            <a:picLocks noChangeAspect="1" noChangeArrowheads="1"/>
          </p:cNvPicPr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4267200" y="1524000"/>
            <a:ext cx="4191000" cy="450103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 txBox="1">
            <a:spLocks noChangeArrowheads="1"/>
          </p:cNvSpPr>
          <p:nvPr/>
        </p:nvSpPr>
        <p:spPr>
          <a:xfrm>
            <a:off x="2361406" y="533400"/>
            <a:ext cx="4421188" cy="8096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博弈树剪枝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4551" y="1943492"/>
            <a:ext cx="5042297" cy="33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516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8600" y="5334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dirty="0"/>
              <a:t>α-β</a:t>
            </a:r>
            <a:r>
              <a:rPr lang="zh-CN" altLang="en-US" sz="4000" dirty="0"/>
              <a:t>剪枝</a:t>
            </a:r>
            <a:endParaRPr lang="en-US" altLang="zh-CN" sz="4000" dirty="0"/>
          </a:p>
          <a:p>
            <a:pPr algn="ctr" fontAlgn="auto">
              <a:spcAft>
                <a:spcPts val="0"/>
              </a:spcAft>
              <a:defRPr/>
            </a:pP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pic>
        <p:nvPicPr>
          <p:cNvPr id="9" name="Picture 4" descr="minimax">
            <a:extLst>
              <a:ext uri="{FF2B5EF4-FFF2-40B4-BE49-F238E27FC236}">
                <a16:creationId xmlns:a16="http://schemas.microsoft.com/office/drawing/2014/main" xmlns="" id="{ED2721FA-42F2-4B47-89A6-79C5CC43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284" y="2240476"/>
            <a:ext cx="6877432" cy="290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980010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5" descr="alpha-beta-progress1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8600" y="5334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dirty="0"/>
              <a:t>α-β</a:t>
            </a:r>
            <a:r>
              <a:rPr lang="zh-CN" altLang="en-US" sz="4000" dirty="0"/>
              <a:t>剪枝</a:t>
            </a:r>
            <a:endParaRPr lang="en-US" altLang="zh-CN" sz="4000" dirty="0"/>
          </a:p>
          <a:p>
            <a:pPr algn="ctr" fontAlgn="auto">
              <a:spcAft>
                <a:spcPts val="0"/>
              </a:spcAft>
              <a:defRPr/>
            </a:pP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37551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5334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dirty="0"/>
              <a:t>α-β</a:t>
            </a:r>
            <a:r>
              <a:rPr lang="zh-CN" altLang="en-US" sz="4000" dirty="0"/>
              <a:t>剪枝</a:t>
            </a:r>
            <a:endParaRPr lang="en-US" altLang="zh-CN" sz="4000" dirty="0"/>
          </a:p>
        </p:txBody>
      </p:sp>
      <p:pic>
        <p:nvPicPr>
          <p:cNvPr id="37891" name="Picture 4" descr="alpha-beta-progress2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636771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 descr="alpha-beta-progress3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50825" y="5334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dirty="0"/>
              <a:t>α-β</a:t>
            </a:r>
            <a:r>
              <a:rPr lang="zh-CN" altLang="en-US" sz="4000" dirty="0"/>
              <a:t>剪枝</a:t>
            </a:r>
            <a:endParaRPr lang="en-US" altLang="zh-CN" sz="4000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28322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 descr="alpha-beta-progress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0825" y="5334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dirty="0"/>
              <a:t>α-β</a:t>
            </a:r>
            <a:r>
              <a:rPr lang="zh-CN" altLang="en-US" sz="4000" dirty="0"/>
              <a:t>剪枝</a:t>
            </a:r>
            <a:endParaRPr lang="en-US" altLang="zh-CN" sz="4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5212449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4" descr="alpha-beta-progress5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0825" y="5334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dirty="0"/>
              <a:t>α-β</a:t>
            </a:r>
            <a:r>
              <a:rPr lang="zh-CN" altLang="en-US" sz="4000" dirty="0"/>
              <a:t>剪枝</a:t>
            </a:r>
            <a:endParaRPr lang="en-US" altLang="zh-CN" sz="4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728785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endParaRPr lang="en-US" altLang="zh-CN" dirty="0"/>
          </a:p>
        </p:txBody>
      </p:sp>
      <p:grpSp>
        <p:nvGrpSpPr>
          <p:cNvPr id="29699" name="Group 1027"/>
          <p:cNvGrpSpPr>
            <a:grpSpLocks/>
          </p:cNvGrpSpPr>
          <p:nvPr/>
        </p:nvGrpSpPr>
        <p:grpSpPr bwMode="auto">
          <a:xfrm>
            <a:off x="4724400" y="1524000"/>
            <a:ext cx="1098550" cy="914400"/>
            <a:chOff x="2976" y="960"/>
            <a:chExt cx="692" cy="576"/>
          </a:xfrm>
        </p:grpSpPr>
        <p:grpSp>
          <p:nvGrpSpPr>
            <p:cNvPr id="29712" name="Group 1028"/>
            <p:cNvGrpSpPr>
              <a:grpSpLocks/>
            </p:cNvGrpSpPr>
            <p:nvPr/>
          </p:nvGrpSpPr>
          <p:grpSpPr bwMode="auto">
            <a:xfrm>
              <a:off x="2976" y="960"/>
              <a:ext cx="576" cy="576"/>
              <a:chOff x="2112" y="1152"/>
              <a:chExt cx="576" cy="576"/>
            </a:xfrm>
          </p:grpSpPr>
          <p:sp>
            <p:nvSpPr>
              <p:cNvPr id="29714" name="Rectangle 1029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576" cy="576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5" name="Line 1030"/>
              <p:cNvSpPr>
                <a:spLocks noChangeShapeType="1"/>
              </p:cNvSpPr>
              <p:nvPr/>
            </p:nvSpPr>
            <p:spPr bwMode="auto">
              <a:xfrm>
                <a:off x="2304" y="1152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16" name="Line 1031"/>
              <p:cNvSpPr>
                <a:spLocks noChangeShapeType="1"/>
              </p:cNvSpPr>
              <p:nvPr/>
            </p:nvSpPr>
            <p:spPr bwMode="auto">
              <a:xfrm>
                <a:off x="2496" y="1152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17" name="Line 1032"/>
              <p:cNvSpPr>
                <a:spLocks noChangeShapeType="1"/>
              </p:cNvSpPr>
              <p:nvPr/>
            </p:nvSpPr>
            <p:spPr bwMode="auto">
              <a:xfrm>
                <a:off x="2112" y="1344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18" name="Line 1033"/>
              <p:cNvSpPr>
                <a:spLocks noChangeShapeType="1"/>
              </p:cNvSpPr>
              <p:nvPr/>
            </p:nvSpPr>
            <p:spPr bwMode="auto">
              <a:xfrm>
                <a:off x="2112" y="153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9713" name="Text Box 1034"/>
            <p:cNvSpPr txBox="1">
              <a:spLocks noChangeArrowheads="1"/>
            </p:cNvSpPr>
            <p:nvPr/>
          </p:nvSpPr>
          <p:spPr bwMode="auto">
            <a:xfrm>
              <a:off x="3552" y="1062"/>
              <a:ext cx="11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 sz="36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pSp>
        <p:nvGrpSpPr>
          <p:cNvPr id="5" name="Group 1050"/>
          <p:cNvGrpSpPr>
            <a:grpSpLocks/>
          </p:cNvGrpSpPr>
          <p:nvPr/>
        </p:nvGrpSpPr>
        <p:grpSpPr bwMode="auto">
          <a:xfrm>
            <a:off x="2438400" y="2438400"/>
            <a:ext cx="2743200" cy="1524000"/>
            <a:chOff x="1536" y="1536"/>
            <a:chExt cx="1728" cy="960"/>
          </a:xfrm>
        </p:grpSpPr>
        <p:sp>
          <p:nvSpPr>
            <p:cNvPr id="29701" name="Line 1037"/>
            <p:cNvSpPr>
              <a:spLocks noChangeShapeType="1"/>
            </p:cNvSpPr>
            <p:nvPr/>
          </p:nvSpPr>
          <p:spPr bwMode="auto">
            <a:xfrm flipH="1">
              <a:off x="1824" y="1536"/>
              <a:ext cx="14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702" name="Group 1049"/>
            <p:cNvGrpSpPr>
              <a:grpSpLocks/>
            </p:cNvGrpSpPr>
            <p:nvPr/>
          </p:nvGrpSpPr>
          <p:grpSpPr bwMode="auto">
            <a:xfrm>
              <a:off x="1536" y="1920"/>
              <a:ext cx="576" cy="576"/>
              <a:chOff x="1536" y="1920"/>
              <a:chExt cx="576" cy="576"/>
            </a:xfrm>
          </p:grpSpPr>
          <p:grpSp>
            <p:nvGrpSpPr>
              <p:cNvPr id="29703" name="Group 1039"/>
              <p:cNvGrpSpPr>
                <a:grpSpLocks/>
              </p:cNvGrpSpPr>
              <p:nvPr/>
            </p:nvGrpSpPr>
            <p:grpSpPr bwMode="auto">
              <a:xfrm>
                <a:off x="1536" y="1920"/>
                <a:ext cx="576" cy="576"/>
                <a:chOff x="2112" y="1152"/>
                <a:chExt cx="576" cy="576"/>
              </a:xfrm>
            </p:grpSpPr>
            <p:sp>
              <p:nvSpPr>
                <p:cNvPr id="29707" name="Rectangle 1040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708" name="Line 1041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09" name="Line 1042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10" name="Line 1043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11" name="Line 1044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04" name="Group 1045"/>
              <p:cNvGrpSpPr>
                <a:grpSpLocks/>
              </p:cNvGrpSpPr>
              <p:nvPr/>
            </p:nvGrpSpPr>
            <p:grpSpPr bwMode="auto">
              <a:xfrm>
                <a:off x="1728" y="2112"/>
                <a:ext cx="192" cy="192"/>
                <a:chOff x="576" y="2112"/>
                <a:chExt cx="192" cy="192"/>
              </a:xfrm>
            </p:grpSpPr>
            <p:sp>
              <p:nvSpPr>
                <p:cNvPr id="29705" name="Line 1046"/>
                <p:cNvSpPr>
                  <a:spLocks noChangeShapeType="1"/>
                </p:cNvSpPr>
                <p:nvPr/>
              </p:nvSpPr>
              <p:spPr bwMode="auto">
                <a:xfrm>
                  <a:off x="576" y="211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06" name="Line 1047"/>
                <p:cNvSpPr>
                  <a:spLocks noChangeShapeType="1"/>
                </p:cNvSpPr>
                <p:nvPr/>
              </p:nvSpPr>
              <p:spPr bwMode="auto">
                <a:xfrm flipV="1">
                  <a:off x="576" y="211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sp>
        <p:nvSpPr>
          <p:cNvPr id="24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2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为什么学习博弈</a:t>
            </a:r>
            <a:r>
              <a:rPr 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614914"/>
            <a:ext cx="8305800" cy="220980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博弈和人类智慧如影随行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博弈游戏易于形式化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博弈也是对真实环境中竞争行为很好的表示模型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	</a:t>
            </a:r>
            <a:endParaRPr lang="en-US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662100"/>
            <a:ext cx="3048000" cy="254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3637855"/>
            <a:ext cx="3048000" cy="254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endParaRPr lang="en-US" altLang="zh-CN" dirty="0"/>
          </a:p>
        </p:txBody>
      </p:sp>
      <p:grpSp>
        <p:nvGrpSpPr>
          <p:cNvPr id="30723" name="Group 1027"/>
          <p:cNvGrpSpPr>
            <a:grpSpLocks/>
          </p:cNvGrpSpPr>
          <p:nvPr/>
        </p:nvGrpSpPr>
        <p:grpSpPr bwMode="auto">
          <a:xfrm>
            <a:off x="4724400" y="1524000"/>
            <a:ext cx="1098550" cy="914400"/>
            <a:chOff x="2976" y="960"/>
            <a:chExt cx="692" cy="576"/>
          </a:xfrm>
        </p:grpSpPr>
        <p:grpSp>
          <p:nvGrpSpPr>
            <p:cNvPr id="30752" name="Group 1028"/>
            <p:cNvGrpSpPr>
              <a:grpSpLocks/>
            </p:cNvGrpSpPr>
            <p:nvPr/>
          </p:nvGrpSpPr>
          <p:grpSpPr bwMode="auto">
            <a:xfrm>
              <a:off x="2976" y="960"/>
              <a:ext cx="576" cy="576"/>
              <a:chOff x="2112" y="1152"/>
              <a:chExt cx="576" cy="576"/>
            </a:xfrm>
          </p:grpSpPr>
          <p:sp>
            <p:nvSpPr>
              <p:cNvPr id="30754" name="Rectangle 1029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576" cy="576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55" name="Line 1030"/>
              <p:cNvSpPr>
                <a:spLocks noChangeShapeType="1"/>
              </p:cNvSpPr>
              <p:nvPr/>
            </p:nvSpPr>
            <p:spPr bwMode="auto">
              <a:xfrm>
                <a:off x="2304" y="1152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56" name="Line 1031"/>
              <p:cNvSpPr>
                <a:spLocks noChangeShapeType="1"/>
              </p:cNvSpPr>
              <p:nvPr/>
            </p:nvSpPr>
            <p:spPr bwMode="auto">
              <a:xfrm>
                <a:off x="2496" y="1152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57" name="Line 1032"/>
              <p:cNvSpPr>
                <a:spLocks noChangeShapeType="1"/>
              </p:cNvSpPr>
              <p:nvPr/>
            </p:nvSpPr>
            <p:spPr bwMode="auto">
              <a:xfrm>
                <a:off x="2112" y="1344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58" name="Line 1033"/>
              <p:cNvSpPr>
                <a:spLocks noChangeShapeType="1"/>
              </p:cNvSpPr>
              <p:nvPr/>
            </p:nvSpPr>
            <p:spPr bwMode="auto">
              <a:xfrm>
                <a:off x="2112" y="153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0753" name="Text Box 1034"/>
            <p:cNvSpPr txBox="1">
              <a:spLocks noChangeArrowheads="1"/>
            </p:cNvSpPr>
            <p:nvPr/>
          </p:nvSpPr>
          <p:spPr bwMode="auto">
            <a:xfrm>
              <a:off x="3552" y="1062"/>
              <a:ext cx="11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 sz="36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11" name="Text Box 1047"/>
          <p:cNvSpPr txBox="1">
            <a:spLocks noChangeArrowheads="1"/>
          </p:cNvSpPr>
          <p:nvPr/>
        </p:nvSpPr>
        <p:spPr bwMode="auto">
          <a:xfrm>
            <a:off x="3429000" y="3363913"/>
            <a:ext cx="87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3300"/>
                </a:solidFill>
                <a:latin typeface="Symbol" pitchFamily="18" charset="2"/>
              </a:rPr>
              <a:t>b</a:t>
            </a:r>
            <a:r>
              <a:rPr lang="en-US" altLang="zh-CN" sz="2400">
                <a:solidFill>
                  <a:srgbClr val="FF3300"/>
                </a:solidFill>
                <a:latin typeface="Comic Sans MS" pitchFamily="66" charset="0"/>
              </a:rPr>
              <a:t> = 2</a:t>
            </a:r>
            <a:endParaRPr lang="en-US" altLang="zh-CN" sz="3600">
              <a:solidFill>
                <a:srgbClr val="FF3300"/>
              </a:solidFill>
              <a:latin typeface="Comic Sans MS" pitchFamily="66" charset="0"/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5" name="Group 1077"/>
          <p:cNvGrpSpPr>
            <a:grpSpLocks/>
          </p:cNvGrpSpPr>
          <p:nvPr/>
        </p:nvGrpSpPr>
        <p:grpSpPr bwMode="auto">
          <a:xfrm>
            <a:off x="914400" y="3962400"/>
            <a:ext cx="1981200" cy="1993900"/>
            <a:chOff x="576" y="2496"/>
            <a:chExt cx="1248" cy="1256"/>
          </a:xfrm>
        </p:grpSpPr>
        <p:grpSp>
          <p:nvGrpSpPr>
            <p:cNvPr id="30739" name="Group 1076"/>
            <p:cNvGrpSpPr>
              <a:grpSpLocks/>
            </p:cNvGrpSpPr>
            <p:nvPr/>
          </p:nvGrpSpPr>
          <p:grpSpPr bwMode="auto">
            <a:xfrm>
              <a:off x="576" y="2880"/>
              <a:ext cx="576" cy="576"/>
              <a:chOff x="576" y="2880"/>
              <a:chExt cx="576" cy="576"/>
            </a:xfrm>
          </p:grpSpPr>
          <p:grpSp>
            <p:nvGrpSpPr>
              <p:cNvPr id="30742" name="Group 1051"/>
              <p:cNvGrpSpPr>
                <a:grpSpLocks/>
              </p:cNvGrpSpPr>
              <p:nvPr/>
            </p:nvGrpSpPr>
            <p:grpSpPr bwMode="auto">
              <a:xfrm>
                <a:off x="576" y="2880"/>
                <a:ext cx="576" cy="576"/>
                <a:chOff x="2112" y="1152"/>
                <a:chExt cx="576" cy="576"/>
              </a:xfrm>
            </p:grpSpPr>
            <p:sp>
              <p:nvSpPr>
                <p:cNvPr id="30747" name="Rectangle 1052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DCFFB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48" name="Line 1053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49" name="Line 1054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50" name="Line 1055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51" name="Line 1056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3" name="Group 1057"/>
              <p:cNvGrpSpPr>
                <a:grpSpLocks/>
              </p:cNvGrpSpPr>
              <p:nvPr/>
            </p:nvGrpSpPr>
            <p:grpSpPr bwMode="auto">
              <a:xfrm>
                <a:off x="768" y="3072"/>
                <a:ext cx="192" cy="192"/>
                <a:chOff x="576" y="2112"/>
                <a:chExt cx="192" cy="192"/>
              </a:xfrm>
            </p:grpSpPr>
            <p:sp>
              <p:nvSpPr>
                <p:cNvPr id="30745" name="Line 1058"/>
                <p:cNvSpPr>
                  <a:spLocks noChangeShapeType="1"/>
                </p:cNvSpPr>
                <p:nvPr/>
              </p:nvSpPr>
              <p:spPr bwMode="auto">
                <a:xfrm>
                  <a:off x="576" y="211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46" name="Line 1059"/>
                <p:cNvSpPr>
                  <a:spLocks noChangeShapeType="1"/>
                </p:cNvSpPr>
                <p:nvPr/>
              </p:nvSpPr>
              <p:spPr bwMode="auto">
                <a:xfrm flipV="1">
                  <a:off x="576" y="211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0744" name="Oval 1060"/>
              <p:cNvSpPr>
                <a:spLocks noChangeArrowheads="1"/>
              </p:cNvSpPr>
              <p:nvPr/>
            </p:nvSpPr>
            <p:spPr bwMode="auto">
              <a:xfrm>
                <a:off x="576" y="3072"/>
                <a:ext cx="192" cy="192"/>
              </a:xfrm>
              <a:prstGeom prst="ellips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0740" name="Line 1061"/>
            <p:cNvSpPr>
              <a:spLocks noChangeShapeType="1"/>
            </p:cNvSpPr>
            <p:nvPr/>
          </p:nvSpPr>
          <p:spPr bwMode="auto">
            <a:xfrm flipH="1">
              <a:off x="864" y="2496"/>
              <a:ext cx="96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41" name="Text Box 1062"/>
            <p:cNvSpPr txBox="1">
              <a:spLocks noChangeArrowheads="1"/>
            </p:cNvSpPr>
            <p:nvPr/>
          </p:nvSpPr>
          <p:spPr bwMode="auto">
            <a:xfrm>
              <a:off x="768" y="3464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solidFill>
                    <a:srgbClr val="CC0066"/>
                  </a:solidFill>
                  <a:latin typeface="Comic Sans MS" pitchFamily="66" charset="0"/>
                </a:rPr>
                <a:t>2</a:t>
              </a:r>
            </a:p>
          </p:txBody>
        </p:sp>
      </p:grpSp>
      <p:sp>
        <p:nvSpPr>
          <p:cNvPr id="26" name="Text Box 1063"/>
          <p:cNvSpPr txBox="1">
            <a:spLocks noChangeArrowheads="1"/>
          </p:cNvSpPr>
          <p:nvPr/>
        </p:nvSpPr>
        <p:spPr bwMode="auto">
          <a:xfrm>
            <a:off x="4267200" y="2755900"/>
            <a:ext cx="4765675" cy="831850"/>
          </a:xfrm>
          <a:prstGeom prst="rect">
            <a:avLst/>
          </a:prstGeom>
          <a:solidFill>
            <a:srgbClr val="F6EDC6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b"/>
            </a:pPr>
            <a:r>
              <a:rPr lang="zh-CN" altLang="en-US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值是</a:t>
            </a:r>
            <a:r>
              <a:rPr lang="en-US" altLang="zh-CN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MIN</a:t>
            </a:r>
            <a:r>
              <a:rPr lang="zh-CN" altLang="en-US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节点最后回推值的上限</a:t>
            </a:r>
          </a:p>
          <a:p>
            <a:pPr>
              <a:buFont typeface="Symbol" pitchFamily="18" charset="2"/>
              <a:buNone/>
            </a:pPr>
            <a:r>
              <a:rPr lang="en-US" altLang="zh-CN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（</a:t>
            </a:r>
            <a:r>
              <a:rPr lang="zh-CN" altLang="en-US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能取到的最大值，最糟糕情况）</a:t>
            </a:r>
          </a:p>
        </p:txBody>
      </p:sp>
      <p:grpSp>
        <p:nvGrpSpPr>
          <p:cNvPr id="30727" name="Group 1064"/>
          <p:cNvGrpSpPr>
            <a:grpSpLocks/>
          </p:cNvGrpSpPr>
          <p:nvPr/>
        </p:nvGrpSpPr>
        <p:grpSpPr bwMode="auto">
          <a:xfrm>
            <a:off x="2438400" y="2438400"/>
            <a:ext cx="2743200" cy="1524000"/>
            <a:chOff x="1536" y="1536"/>
            <a:chExt cx="1728" cy="960"/>
          </a:xfrm>
        </p:grpSpPr>
        <p:sp>
          <p:nvSpPr>
            <p:cNvPr id="30728" name="Line 1065"/>
            <p:cNvSpPr>
              <a:spLocks noChangeShapeType="1"/>
            </p:cNvSpPr>
            <p:nvPr/>
          </p:nvSpPr>
          <p:spPr bwMode="auto">
            <a:xfrm flipH="1">
              <a:off x="1824" y="1536"/>
              <a:ext cx="14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0729" name="Group 1066"/>
            <p:cNvGrpSpPr>
              <a:grpSpLocks/>
            </p:cNvGrpSpPr>
            <p:nvPr/>
          </p:nvGrpSpPr>
          <p:grpSpPr bwMode="auto">
            <a:xfrm>
              <a:off x="1536" y="1920"/>
              <a:ext cx="576" cy="576"/>
              <a:chOff x="1536" y="1920"/>
              <a:chExt cx="576" cy="576"/>
            </a:xfrm>
          </p:grpSpPr>
          <p:grpSp>
            <p:nvGrpSpPr>
              <p:cNvPr id="30730" name="Group 1067"/>
              <p:cNvGrpSpPr>
                <a:grpSpLocks/>
              </p:cNvGrpSpPr>
              <p:nvPr/>
            </p:nvGrpSpPr>
            <p:grpSpPr bwMode="auto">
              <a:xfrm>
                <a:off x="1536" y="1920"/>
                <a:ext cx="576" cy="576"/>
                <a:chOff x="2112" y="1152"/>
                <a:chExt cx="576" cy="576"/>
              </a:xfrm>
            </p:grpSpPr>
            <p:sp>
              <p:nvSpPr>
                <p:cNvPr id="30734" name="Rectangle 1068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735" name="Line 1069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36" name="Line 1070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37" name="Line 1071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38" name="Line 1072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1" name="Group 1073"/>
              <p:cNvGrpSpPr>
                <a:grpSpLocks/>
              </p:cNvGrpSpPr>
              <p:nvPr/>
            </p:nvGrpSpPr>
            <p:grpSpPr bwMode="auto">
              <a:xfrm>
                <a:off x="1728" y="2112"/>
                <a:ext cx="192" cy="192"/>
                <a:chOff x="576" y="2112"/>
                <a:chExt cx="192" cy="192"/>
              </a:xfrm>
            </p:grpSpPr>
            <p:sp>
              <p:nvSpPr>
                <p:cNvPr id="30732" name="Line 1074"/>
                <p:cNvSpPr>
                  <a:spLocks noChangeShapeType="1"/>
                </p:cNvSpPr>
                <p:nvPr/>
              </p:nvSpPr>
              <p:spPr bwMode="auto">
                <a:xfrm>
                  <a:off x="576" y="211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0733" name="Line 1075"/>
                <p:cNvSpPr>
                  <a:spLocks noChangeShapeType="1"/>
                </p:cNvSpPr>
                <p:nvPr/>
              </p:nvSpPr>
              <p:spPr bwMode="auto">
                <a:xfrm flipV="1">
                  <a:off x="576" y="211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4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26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endParaRPr lang="en-US" altLang="zh-CN" dirty="0"/>
          </a:p>
        </p:txBody>
      </p:sp>
      <p:sp>
        <p:nvSpPr>
          <p:cNvPr id="31747" name="Text Box 1109"/>
          <p:cNvSpPr txBox="1">
            <a:spLocks noChangeArrowheads="1"/>
          </p:cNvSpPr>
          <p:nvPr/>
        </p:nvSpPr>
        <p:spPr bwMode="auto">
          <a:xfrm>
            <a:off x="4267200" y="2755900"/>
            <a:ext cx="4765675" cy="831850"/>
          </a:xfrm>
          <a:prstGeom prst="rect">
            <a:avLst/>
          </a:prstGeom>
          <a:solidFill>
            <a:srgbClr val="F6EDC6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b"/>
            </a:pPr>
            <a:r>
              <a:rPr lang="zh-CN" altLang="en-US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值是</a:t>
            </a:r>
            <a:r>
              <a:rPr lang="en-US" altLang="zh-CN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MIN</a:t>
            </a:r>
            <a:r>
              <a:rPr lang="zh-CN" altLang="en-US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节点最后回推值的上限</a:t>
            </a:r>
          </a:p>
          <a:p>
            <a:pPr>
              <a:buFont typeface="Symbol" pitchFamily="18" charset="2"/>
              <a:buNone/>
            </a:pPr>
            <a:r>
              <a:rPr lang="en-US" altLang="zh-CN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（</a:t>
            </a:r>
            <a:r>
              <a:rPr lang="zh-CN" altLang="en-US" sz="2400">
                <a:solidFill>
                  <a:srgbClr val="990000"/>
                </a:solidFill>
                <a:latin typeface="Comic Sans MS" pitchFamily="66" charset="0"/>
                <a:ea typeface="隶书" pitchFamily="49" charset="-122"/>
              </a:rPr>
              <a:t>能取到的最大值，最糟糕情况）</a:t>
            </a:r>
            <a:endParaRPr lang="en-US" altLang="zh-CN" sz="2400">
              <a:solidFill>
                <a:srgbClr val="990000"/>
              </a:solidFill>
              <a:latin typeface="Comic Sans MS" pitchFamily="66" charset="0"/>
              <a:ea typeface="隶书" pitchFamily="49" charset="-122"/>
            </a:endParaRPr>
          </a:p>
        </p:txBody>
      </p:sp>
      <p:grpSp>
        <p:nvGrpSpPr>
          <p:cNvPr id="31748" name="Group 1139"/>
          <p:cNvGrpSpPr>
            <a:grpSpLocks/>
          </p:cNvGrpSpPr>
          <p:nvPr/>
        </p:nvGrpSpPr>
        <p:grpSpPr bwMode="auto">
          <a:xfrm>
            <a:off x="914400" y="1524000"/>
            <a:ext cx="4908550" cy="4432300"/>
            <a:chOff x="576" y="960"/>
            <a:chExt cx="3092" cy="2792"/>
          </a:xfrm>
        </p:grpSpPr>
        <p:grpSp>
          <p:nvGrpSpPr>
            <p:cNvPr id="31749" name="Group 1027"/>
            <p:cNvGrpSpPr>
              <a:grpSpLocks/>
            </p:cNvGrpSpPr>
            <p:nvPr/>
          </p:nvGrpSpPr>
          <p:grpSpPr bwMode="auto">
            <a:xfrm>
              <a:off x="2976" y="960"/>
              <a:ext cx="692" cy="576"/>
              <a:chOff x="2976" y="960"/>
              <a:chExt cx="692" cy="576"/>
            </a:xfrm>
          </p:grpSpPr>
          <p:grpSp>
            <p:nvGrpSpPr>
              <p:cNvPr id="31791" name="Group 1028"/>
              <p:cNvGrpSpPr>
                <a:grpSpLocks/>
              </p:cNvGrpSpPr>
              <p:nvPr/>
            </p:nvGrpSpPr>
            <p:grpSpPr bwMode="auto">
              <a:xfrm>
                <a:off x="2976" y="960"/>
                <a:ext cx="576" cy="576"/>
                <a:chOff x="2112" y="1152"/>
                <a:chExt cx="576" cy="576"/>
              </a:xfrm>
            </p:grpSpPr>
            <p:sp>
              <p:nvSpPr>
                <p:cNvPr id="31793" name="Rectangle 1029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DCFFB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794" name="Line 1030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795" name="Line 1031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796" name="Line 1032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797" name="Line 1033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1792" name="Text Box 1034"/>
              <p:cNvSpPr txBox="1">
                <a:spLocks noChangeArrowheads="1"/>
              </p:cNvSpPr>
              <p:nvPr/>
            </p:nvSpPr>
            <p:spPr bwMode="auto">
              <a:xfrm>
                <a:off x="3552" y="1062"/>
                <a:ext cx="11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zh-CN" altLang="en-US" sz="36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p:grpSp>
        <p:grpSp>
          <p:nvGrpSpPr>
            <p:cNvPr id="31750" name="Group 1138"/>
            <p:cNvGrpSpPr>
              <a:grpSpLocks/>
            </p:cNvGrpSpPr>
            <p:nvPr/>
          </p:nvGrpSpPr>
          <p:grpSpPr bwMode="auto">
            <a:xfrm>
              <a:off x="1824" y="2496"/>
              <a:ext cx="1344" cy="1256"/>
              <a:chOff x="1824" y="2496"/>
              <a:chExt cx="1344" cy="1256"/>
            </a:xfrm>
          </p:grpSpPr>
          <p:grpSp>
            <p:nvGrpSpPr>
              <p:cNvPr id="31778" name="Group 1137"/>
              <p:cNvGrpSpPr>
                <a:grpSpLocks/>
              </p:cNvGrpSpPr>
              <p:nvPr/>
            </p:nvGrpSpPr>
            <p:grpSpPr bwMode="auto">
              <a:xfrm>
                <a:off x="2592" y="2880"/>
                <a:ext cx="576" cy="576"/>
                <a:chOff x="2592" y="2880"/>
                <a:chExt cx="576" cy="576"/>
              </a:xfrm>
            </p:grpSpPr>
            <p:grpSp>
              <p:nvGrpSpPr>
                <p:cNvPr id="31781" name="Group 1097"/>
                <p:cNvGrpSpPr>
                  <a:grpSpLocks/>
                </p:cNvGrpSpPr>
                <p:nvPr/>
              </p:nvGrpSpPr>
              <p:grpSpPr bwMode="auto">
                <a:xfrm>
                  <a:off x="2592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1786" name="Rectangle 1098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87" name="Line 1099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88" name="Line 1100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89" name="Line 110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90" name="Line 1102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82" name="Group 1103"/>
                <p:cNvGrpSpPr>
                  <a:grpSpLocks/>
                </p:cNvGrpSpPr>
                <p:nvPr/>
              </p:nvGrpSpPr>
              <p:grpSpPr bwMode="auto">
                <a:xfrm>
                  <a:off x="2784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1784" name="Line 1104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85" name="Line 11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783" name="Oval 1106"/>
                <p:cNvSpPr>
                  <a:spLocks noChangeArrowheads="1"/>
                </p:cNvSpPr>
                <p:nvPr/>
              </p:nvSpPr>
              <p:spPr bwMode="auto">
                <a:xfrm>
                  <a:off x="2592" y="2880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779" name="Line 1107"/>
              <p:cNvSpPr>
                <a:spLocks noChangeShapeType="1"/>
              </p:cNvSpPr>
              <p:nvPr/>
            </p:nvSpPr>
            <p:spPr bwMode="auto">
              <a:xfrm>
                <a:off x="1824" y="2496"/>
                <a:ext cx="105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0" name="Text Box 1108"/>
              <p:cNvSpPr txBox="1">
                <a:spLocks noChangeArrowheads="1"/>
              </p:cNvSpPr>
              <p:nvPr/>
            </p:nvSpPr>
            <p:spPr bwMode="auto">
              <a:xfrm>
                <a:off x="2784" y="3464"/>
                <a:ext cx="2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1</a:t>
                </a:r>
              </a:p>
            </p:txBody>
          </p:sp>
        </p:grpSp>
        <p:sp>
          <p:nvSpPr>
            <p:cNvPr id="31751" name="Text Box 1110"/>
            <p:cNvSpPr txBox="1">
              <a:spLocks noChangeArrowheads="1"/>
            </p:cNvSpPr>
            <p:nvPr/>
          </p:nvSpPr>
          <p:spPr bwMode="auto">
            <a:xfrm>
              <a:off x="2160" y="2119"/>
              <a:ext cx="5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 sz="2400">
                  <a:solidFill>
                    <a:srgbClr val="FF3300"/>
                  </a:solidFill>
                  <a:latin typeface="Comic Sans MS" pitchFamily="66" charset="0"/>
                </a:rPr>
                <a:t> = 1</a:t>
              </a:r>
              <a:endParaRPr lang="en-US" altLang="zh-CN" sz="3600">
                <a:solidFill>
                  <a:srgbClr val="FF3300"/>
                </a:solidFill>
                <a:latin typeface="Comic Sans MS" pitchFamily="66" charset="0"/>
                <a:cs typeface="Times New Roman" pitchFamily="18" charset="0"/>
                <a:sym typeface="Symbol" pitchFamily="18" charset="2"/>
              </a:endParaRPr>
            </a:p>
          </p:txBody>
        </p:sp>
        <p:grpSp>
          <p:nvGrpSpPr>
            <p:cNvPr id="31752" name="Group 1111"/>
            <p:cNvGrpSpPr>
              <a:grpSpLocks/>
            </p:cNvGrpSpPr>
            <p:nvPr/>
          </p:nvGrpSpPr>
          <p:grpSpPr bwMode="auto">
            <a:xfrm>
              <a:off x="576" y="2496"/>
              <a:ext cx="1248" cy="1256"/>
              <a:chOff x="576" y="2496"/>
              <a:chExt cx="1248" cy="1256"/>
            </a:xfrm>
          </p:grpSpPr>
          <p:grpSp>
            <p:nvGrpSpPr>
              <p:cNvPr id="31765" name="Group 1112"/>
              <p:cNvGrpSpPr>
                <a:grpSpLocks/>
              </p:cNvGrpSpPr>
              <p:nvPr/>
            </p:nvGrpSpPr>
            <p:grpSpPr bwMode="auto">
              <a:xfrm>
                <a:off x="576" y="2880"/>
                <a:ext cx="576" cy="576"/>
                <a:chOff x="576" y="2880"/>
                <a:chExt cx="576" cy="576"/>
              </a:xfrm>
            </p:grpSpPr>
            <p:grpSp>
              <p:nvGrpSpPr>
                <p:cNvPr id="31768" name="Group 1113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1773" name="Rectangle 1114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4" name="Line 1115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5" name="Line 1116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6" name="Line 1117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7" name="Line 1118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69" name="Group 1119"/>
                <p:cNvGrpSpPr>
                  <a:grpSpLocks/>
                </p:cNvGrpSpPr>
                <p:nvPr/>
              </p:nvGrpSpPr>
              <p:grpSpPr bwMode="auto">
                <a:xfrm>
                  <a:off x="768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1771" name="Line 1120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2" name="Line 11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770" name="Oval 1122"/>
                <p:cNvSpPr>
                  <a:spLocks noChangeArrowheads="1"/>
                </p:cNvSpPr>
                <p:nvPr/>
              </p:nvSpPr>
              <p:spPr bwMode="auto">
                <a:xfrm>
                  <a:off x="576" y="3072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766" name="Line 1123"/>
              <p:cNvSpPr>
                <a:spLocks noChangeShapeType="1"/>
              </p:cNvSpPr>
              <p:nvPr/>
            </p:nvSpPr>
            <p:spPr bwMode="auto">
              <a:xfrm flipH="1">
                <a:off x="864" y="2496"/>
                <a:ext cx="96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67" name="Text Box 1124"/>
              <p:cNvSpPr txBox="1">
                <a:spLocks noChangeArrowheads="1"/>
              </p:cNvSpPr>
              <p:nvPr/>
            </p:nvSpPr>
            <p:spPr bwMode="auto">
              <a:xfrm>
                <a:off x="768" y="3464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2</a:t>
                </a:r>
              </a:p>
            </p:txBody>
          </p:sp>
        </p:grpSp>
        <p:grpSp>
          <p:nvGrpSpPr>
            <p:cNvPr id="31753" name="Group 1125"/>
            <p:cNvGrpSpPr>
              <a:grpSpLocks/>
            </p:cNvGrpSpPr>
            <p:nvPr/>
          </p:nvGrpSpPr>
          <p:grpSpPr bwMode="auto">
            <a:xfrm>
              <a:off x="1536" y="1536"/>
              <a:ext cx="1728" cy="960"/>
              <a:chOff x="1536" y="1536"/>
              <a:chExt cx="1728" cy="960"/>
            </a:xfrm>
          </p:grpSpPr>
          <p:sp>
            <p:nvSpPr>
              <p:cNvPr id="31754" name="Line 1126"/>
              <p:cNvSpPr>
                <a:spLocks noChangeShapeType="1"/>
              </p:cNvSpPr>
              <p:nvPr/>
            </p:nvSpPr>
            <p:spPr bwMode="auto">
              <a:xfrm flipH="1">
                <a:off x="1824" y="1536"/>
                <a:ext cx="144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1755" name="Group 1127"/>
              <p:cNvGrpSpPr>
                <a:grpSpLocks/>
              </p:cNvGrpSpPr>
              <p:nvPr/>
            </p:nvGrpSpPr>
            <p:grpSpPr bwMode="auto">
              <a:xfrm>
                <a:off x="1536" y="1920"/>
                <a:ext cx="576" cy="576"/>
                <a:chOff x="1536" y="1920"/>
                <a:chExt cx="576" cy="576"/>
              </a:xfrm>
            </p:grpSpPr>
            <p:grpSp>
              <p:nvGrpSpPr>
                <p:cNvPr id="31756" name="Group 1128"/>
                <p:cNvGrpSpPr>
                  <a:grpSpLocks/>
                </p:cNvGrpSpPr>
                <p:nvPr/>
              </p:nvGrpSpPr>
              <p:grpSpPr bwMode="auto">
                <a:xfrm>
                  <a:off x="1536" y="1920"/>
                  <a:ext cx="576" cy="576"/>
                  <a:chOff x="2112" y="1152"/>
                  <a:chExt cx="576" cy="576"/>
                </a:xfrm>
              </p:grpSpPr>
              <p:sp>
                <p:nvSpPr>
                  <p:cNvPr id="31760" name="Rectangle 112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F0E09A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1" name="Line 113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2" name="Line 1131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3" name="Line 1132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4" name="Line 1133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57" name="Group 1134"/>
                <p:cNvGrpSpPr>
                  <a:grpSpLocks/>
                </p:cNvGrpSpPr>
                <p:nvPr/>
              </p:nvGrpSpPr>
              <p:grpSpPr bwMode="auto">
                <a:xfrm>
                  <a:off x="1728" y="2112"/>
                  <a:ext cx="192" cy="192"/>
                  <a:chOff x="576" y="2112"/>
                  <a:chExt cx="192" cy="192"/>
                </a:xfrm>
              </p:grpSpPr>
              <p:sp>
                <p:nvSpPr>
                  <p:cNvPr id="31758" name="Line 1135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59" name="Line 11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5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5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5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endParaRPr lang="en-US" altLang="zh-CN" dirty="0"/>
          </a:p>
        </p:txBody>
      </p:sp>
      <p:sp>
        <p:nvSpPr>
          <p:cNvPr id="32771" name="Text Box 1033"/>
          <p:cNvSpPr txBox="1">
            <a:spLocks noChangeArrowheads="1"/>
          </p:cNvSpPr>
          <p:nvPr/>
        </p:nvSpPr>
        <p:spPr bwMode="auto">
          <a:xfrm>
            <a:off x="5638800" y="1839913"/>
            <a:ext cx="84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9900"/>
                </a:solidFill>
                <a:latin typeface="Symbol" pitchFamily="18" charset="2"/>
              </a:rPr>
              <a:t>a</a:t>
            </a:r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</a:rPr>
              <a:t> = 1</a:t>
            </a:r>
            <a:endParaRPr lang="en-US" altLang="zh-CN" sz="2400">
              <a:solidFill>
                <a:srgbClr val="009900"/>
              </a:solidFill>
              <a:latin typeface="Comic Sans MS" pitchFamily="66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2772" name="Text Box 1123"/>
          <p:cNvSpPr txBox="1">
            <a:spLocks noChangeArrowheads="1"/>
          </p:cNvSpPr>
          <p:nvPr/>
        </p:nvSpPr>
        <p:spPr bwMode="auto">
          <a:xfrm>
            <a:off x="4267200" y="2755900"/>
            <a:ext cx="4765675" cy="831850"/>
          </a:xfrm>
          <a:prstGeom prst="rect">
            <a:avLst/>
          </a:prstGeom>
          <a:solidFill>
            <a:srgbClr val="ECFFD9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solidFill>
                  <a:srgbClr val="009900"/>
                </a:solidFill>
                <a:latin typeface="Symbol" pitchFamily="18" charset="2"/>
                <a:ea typeface="隶书" pitchFamily="49" charset="-122"/>
              </a:rPr>
              <a:t>a</a:t>
            </a:r>
            <a:r>
              <a:rPr lang="zh-CN" altLang="en-US" sz="2400">
                <a:solidFill>
                  <a:srgbClr val="009900"/>
                </a:solidFill>
                <a:latin typeface="Symbol" pitchFamily="18" charset="2"/>
                <a:ea typeface="隶书" pitchFamily="49" charset="-122"/>
              </a:rPr>
              <a:t>值是</a:t>
            </a:r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</a:rPr>
              <a:t>MAX</a:t>
            </a:r>
            <a:r>
              <a:rPr lang="zh-CN" altLang="en-US" sz="2400">
                <a:solidFill>
                  <a:srgbClr val="009900"/>
                </a:solidFill>
                <a:latin typeface="Symbol" pitchFamily="18" charset="2"/>
                <a:ea typeface="隶书" pitchFamily="49" charset="-122"/>
              </a:rPr>
              <a:t>节点最后回推值的下限</a:t>
            </a:r>
          </a:p>
          <a:p>
            <a:pPr eaLnBrk="0" hangingPunct="0"/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  <a:ea typeface="隶书" pitchFamily="49" charset="-122"/>
              </a:rPr>
              <a:t>（</a:t>
            </a:r>
            <a:r>
              <a:rPr lang="zh-CN" altLang="en-US" sz="2400">
                <a:solidFill>
                  <a:srgbClr val="009900"/>
                </a:solidFill>
                <a:latin typeface="Comic Sans MS" pitchFamily="66" charset="0"/>
                <a:ea typeface="隶书" pitchFamily="49" charset="-122"/>
              </a:rPr>
              <a:t>能取到的最小值，最糟糕情况）</a:t>
            </a:r>
          </a:p>
        </p:txBody>
      </p:sp>
      <p:grpSp>
        <p:nvGrpSpPr>
          <p:cNvPr id="32773" name="Group 1124"/>
          <p:cNvGrpSpPr>
            <a:grpSpLocks/>
          </p:cNvGrpSpPr>
          <p:nvPr/>
        </p:nvGrpSpPr>
        <p:grpSpPr bwMode="auto">
          <a:xfrm>
            <a:off x="914400" y="1524000"/>
            <a:ext cx="4908550" cy="4432300"/>
            <a:chOff x="576" y="960"/>
            <a:chExt cx="3092" cy="2792"/>
          </a:xfrm>
        </p:grpSpPr>
        <p:grpSp>
          <p:nvGrpSpPr>
            <p:cNvPr id="32774" name="Group 1125"/>
            <p:cNvGrpSpPr>
              <a:grpSpLocks/>
            </p:cNvGrpSpPr>
            <p:nvPr/>
          </p:nvGrpSpPr>
          <p:grpSpPr bwMode="auto">
            <a:xfrm>
              <a:off x="2976" y="960"/>
              <a:ext cx="692" cy="576"/>
              <a:chOff x="2976" y="960"/>
              <a:chExt cx="692" cy="576"/>
            </a:xfrm>
          </p:grpSpPr>
          <p:grpSp>
            <p:nvGrpSpPr>
              <p:cNvPr id="32816" name="Group 1126"/>
              <p:cNvGrpSpPr>
                <a:grpSpLocks/>
              </p:cNvGrpSpPr>
              <p:nvPr/>
            </p:nvGrpSpPr>
            <p:grpSpPr bwMode="auto">
              <a:xfrm>
                <a:off x="2976" y="960"/>
                <a:ext cx="576" cy="576"/>
                <a:chOff x="2112" y="1152"/>
                <a:chExt cx="576" cy="576"/>
              </a:xfrm>
            </p:grpSpPr>
            <p:sp>
              <p:nvSpPr>
                <p:cNvPr id="32818" name="Rectangle 1127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DCFFB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819" name="Line 1128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2820" name="Line 1129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2821" name="Line 1130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2822" name="Line 1131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2817" name="Text Box 1132"/>
              <p:cNvSpPr txBox="1">
                <a:spLocks noChangeArrowheads="1"/>
              </p:cNvSpPr>
              <p:nvPr/>
            </p:nvSpPr>
            <p:spPr bwMode="auto">
              <a:xfrm>
                <a:off x="3552" y="1062"/>
                <a:ext cx="11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zh-CN" altLang="en-US" sz="36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p:grpSp>
        <p:grpSp>
          <p:nvGrpSpPr>
            <p:cNvPr id="32775" name="Group 1133"/>
            <p:cNvGrpSpPr>
              <a:grpSpLocks/>
            </p:cNvGrpSpPr>
            <p:nvPr/>
          </p:nvGrpSpPr>
          <p:grpSpPr bwMode="auto">
            <a:xfrm>
              <a:off x="1824" y="2496"/>
              <a:ext cx="1344" cy="1256"/>
              <a:chOff x="1824" y="2496"/>
              <a:chExt cx="1344" cy="1256"/>
            </a:xfrm>
          </p:grpSpPr>
          <p:grpSp>
            <p:nvGrpSpPr>
              <p:cNvPr id="32803" name="Group 1134"/>
              <p:cNvGrpSpPr>
                <a:grpSpLocks/>
              </p:cNvGrpSpPr>
              <p:nvPr/>
            </p:nvGrpSpPr>
            <p:grpSpPr bwMode="auto">
              <a:xfrm>
                <a:off x="2592" y="2880"/>
                <a:ext cx="576" cy="576"/>
                <a:chOff x="2592" y="2880"/>
                <a:chExt cx="576" cy="576"/>
              </a:xfrm>
            </p:grpSpPr>
            <p:grpSp>
              <p:nvGrpSpPr>
                <p:cNvPr id="32806" name="Group 1135"/>
                <p:cNvGrpSpPr>
                  <a:grpSpLocks/>
                </p:cNvGrpSpPr>
                <p:nvPr/>
              </p:nvGrpSpPr>
              <p:grpSpPr bwMode="auto">
                <a:xfrm>
                  <a:off x="2592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2811" name="Rectangle 1136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12" name="Line 1137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13" name="Line 1138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14" name="Line 1139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15" name="Line 1140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807" name="Group 1141"/>
                <p:cNvGrpSpPr>
                  <a:grpSpLocks/>
                </p:cNvGrpSpPr>
                <p:nvPr/>
              </p:nvGrpSpPr>
              <p:grpSpPr bwMode="auto">
                <a:xfrm>
                  <a:off x="2784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2809" name="Line 1142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10" name="Line 11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808" name="Oval 1144"/>
                <p:cNvSpPr>
                  <a:spLocks noChangeArrowheads="1"/>
                </p:cNvSpPr>
                <p:nvPr/>
              </p:nvSpPr>
              <p:spPr bwMode="auto">
                <a:xfrm>
                  <a:off x="2592" y="2880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804" name="Line 1145"/>
              <p:cNvSpPr>
                <a:spLocks noChangeShapeType="1"/>
              </p:cNvSpPr>
              <p:nvPr/>
            </p:nvSpPr>
            <p:spPr bwMode="auto">
              <a:xfrm>
                <a:off x="1824" y="2496"/>
                <a:ext cx="105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05" name="Text Box 1146"/>
              <p:cNvSpPr txBox="1">
                <a:spLocks noChangeArrowheads="1"/>
              </p:cNvSpPr>
              <p:nvPr/>
            </p:nvSpPr>
            <p:spPr bwMode="auto">
              <a:xfrm>
                <a:off x="2784" y="3464"/>
                <a:ext cx="2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1</a:t>
                </a:r>
              </a:p>
            </p:txBody>
          </p:sp>
        </p:grpSp>
        <p:sp>
          <p:nvSpPr>
            <p:cNvPr id="32776" name="Text Box 1147"/>
            <p:cNvSpPr txBox="1">
              <a:spLocks noChangeArrowheads="1"/>
            </p:cNvSpPr>
            <p:nvPr/>
          </p:nvSpPr>
          <p:spPr bwMode="auto">
            <a:xfrm>
              <a:off x="2160" y="2119"/>
              <a:ext cx="5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 sz="2400">
                  <a:solidFill>
                    <a:srgbClr val="FF3300"/>
                  </a:solidFill>
                  <a:latin typeface="Comic Sans MS" pitchFamily="66" charset="0"/>
                </a:rPr>
                <a:t> = 1</a:t>
              </a:r>
              <a:endParaRPr lang="en-US" altLang="zh-CN" sz="3600">
                <a:solidFill>
                  <a:srgbClr val="FF3300"/>
                </a:solidFill>
                <a:latin typeface="Comic Sans MS" pitchFamily="66" charset="0"/>
                <a:cs typeface="Times New Roman" pitchFamily="18" charset="0"/>
                <a:sym typeface="Symbol" pitchFamily="18" charset="2"/>
              </a:endParaRPr>
            </a:p>
          </p:txBody>
        </p:sp>
        <p:grpSp>
          <p:nvGrpSpPr>
            <p:cNvPr id="32777" name="Group 1148"/>
            <p:cNvGrpSpPr>
              <a:grpSpLocks/>
            </p:cNvGrpSpPr>
            <p:nvPr/>
          </p:nvGrpSpPr>
          <p:grpSpPr bwMode="auto">
            <a:xfrm>
              <a:off x="576" y="2496"/>
              <a:ext cx="1248" cy="1256"/>
              <a:chOff x="576" y="2496"/>
              <a:chExt cx="1248" cy="1256"/>
            </a:xfrm>
          </p:grpSpPr>
          <p:grpSp>
            <p:nvGrpSpPr>
              <p:cNvPr id="32790" name="Group 1149"/>
              <p:cNvGrpSpPr>
                <a:grpSpLocks/>
              </p:cNvGrpSpPr>
              <p:nvPr/>
            </p:nvGrpSpPr>
            <p:grpSpPr bwMode="auto">
              <a:xfrm>
                <a:off x="576" y="2880"/>
                <a:ext cx="576" cy="576"/>
                <a:chOff x="576" y="2880"/>
                <a:chExt cx="576" cy="576"/>
              </a:xfrm>
            </p:grpSpPr>
            <p:grpSp>
              <p:nvGrpSpPr>
                <p:cNvPr id="32793" name="Group 1150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2798" name="Rectangle 1151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99" name="Line 1152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00" name="Line 1153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01" name="Line 1154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02" name="Line 1155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794" name="Group 1156"/>
                <p:cNvGrpSpPr>
                  <a:grpSpLocks/>
                </p:cNvGrpSpPr>
                <p:nvPr/>
              </p:nvGrpSpPr>
              <p:grpSpPr bwMode="auto">
                <a:xfrm>
                  <a:off x="768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2796" name="Line 1157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97" name="Line 11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795" name="Oval 1159"/>
                <p:cNvSpPr>
                  <a:spLocks noChangeArrowheads="1"/>
                </p:cNvSpPr>
                <p:nvPr/>
              </p:nvSpPr>
              <p:spPr bwMode="auto">
                <a:xfrm>
                  <a:off x="576" y="3072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791" name="Line 1160"/>
              <p:cNvSpPr>
                <a:spLocks noChangeShapeType="1"/>
              </p:cNvSpPr>
              <p:nvPr/>
            </p:nvSpPr>
            <p:spPr bwMode="auto">
              <a:xfrm flipH="1">
                <a:off x="864" y="2496"/>
                <a:ext cx="96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792" name="Text Box 1161"/>
              <p:cNvSpPr txBox="1">
                <a:spLocks noChangeArrowheads="1"/>
              </p:cNvSpPr>
              <p:nvPr/>
            </p:nvSpPr>
            <p:spPr bwMode="auto">
              <a:xfrm>
                <a:off x="768" y="3464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2</a:t>
                </a:r>
              </a:p>
            </p:txBody>
          </p:sp>
        </p:grpSp>
        <p:grpSp>
          <p:nvGrpSpPr>
            <p:cNvPr id="32778" name="Group 1162"/>
            <p:cNvGrpSpPr>
              <a:grpSpLocks/>
            </p:cNvGrpSpPr>
            <p:nvPr/>
          </p:nvGrpSpPr>
          <p:grpSpPr bwMode="auto">
            <a:xfrm>
              <a:off x="1536" y="1536"/>
              <a:ext cx="1728" cy="960"/>
              <a:chOff x="1536" y="1536"/>
              <a:chExt cx="1728" cy="960"/>
            </a:xfrm>
          </p:grpSpPr>
          <p:sp>
            <p:nvSpPr>
              <p:cNvPr id="32779" name="Line 1163"/>
              <p:cNvSpPr>
                <a:spLocks noChangeShapeType="1"/>
              </p:cNvSpPr>
              <p:nvPr/>
            </p:nvSpPr>
            <p:spPr bwMode="auto">
              <a:xfrm flipH="1">
                <a:off x="1824" y="1536"/>
                <a:ext cx="144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2780" name="Group 1164"/>
              <p:cNvGrpSpPr>
                <a:grpSpLocks/>
              </p:cNvGrpSpPr>
              <p:nvPr/>
            </p:nvGrpSpPr>
            <p:grpSpPr bwMode="auto">
              <a:xfrm>
                <a:off x="1536" y="1920"/>
                <a:ext cx="576" cy="576"/>
                <a:chOff x="1536" y="1920"/>
                <a:chExt cx="576" cy="576"/>
              </a:xfrm>
            </p:grpSpPr>
            <p:grpSp>
              <p:nvGrpSpPr>
                <p:cNvPr id="32781" name="Group 1165"/>
                <p:cNvGrpSpPr>
                  <a:grpSpLocks/>
                </p:cNvGrpSpPr>
                <p:nvPr/>
              </p:nvGrpSpPr>
              <p:grpSpPr bwMode="auto">
                <a:xfrm>
                  <a:off x="1536" y="1920"/>
                  <a:ext cx="576" cy="576"/>
                  <a:chOff x="2112" y="1152"/>
                  <a:chExt cx="576" cy="576"/>
                </a:xfrm>
              </p:grpSpPr>
              <p:sp>
                <p:nvSpPr>
                  <p:cNvPr id="32785" name="Rectangle 1166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F0E09A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86" name="Line 1167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87" name="Line 1168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88" name="Line 1169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89" name="Line 1170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782" name="Group 1171"/>
                <p:cNvGrpSpPr>
                  <a:grpSpLocks/>
                </p:cNvGrpSpPr>
                <p:nvPr/>
              </p:nvGrpSpPr>
              <p:grpSpPr bwMode="auto">
                <a:xfrm>
                  <a:off x="1728" y="2112"/>
                  <a:ext cx="192" cy="192"/>
                  <a:chOff x="576" y="2112"/>
                  <a:chExt cx="192" cy="192"/>
                </a:xfrm>
              </p:grpSpPr>
              <p:sp>
                <p:nvSpPr>
                  <p:cNvPr id="32783" name="Line 1172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84" name="Line 11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5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5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5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endParaRPr lang="en-US" altLang="zh-CN" dirty="0"/>
          </a:p>
        </p:txBody>
      </p:sp>
      <p:sp>
        <p:nvSpPr>
          <p:cNvPr id="33795" name="Text Box 1033"/>
          <p:cNvSpPr txBox="1">
            <a:spLocks noChangeArrowheads="1"/>
          </p:cNvSpPr>
          <p:nvPr/>
        </p:nvSpPr>
        <p:spPr bwMode="auto">
          <a:xfrm>
            <a:off x="5638800" y="1839913"/>
            <a:ext cx="84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9900"/>
                </a:solidFill>
                <a:latin typeface="Symbol" pitchFamily="18" charset="2"/>
              </a:rPr>
              <a:t>a</a:t>
            </a:r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</a:rPr>
              <a:t> = </a:t>
            </a:r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  <a:cs typeface="Times New Roman" pitchFamily="18" charset="0"/>
                <a:sym typeface="Symbol" pitchFamily="18" charset="2"/>
              </a:rPr>
              <a:t>1</a:t>
            </a:r>
          </a:p>
        </p:txBody>
      </p:sp>
      <p:grpSp>
        <p:nvGrpSpPr>
          <p:cNvPr id="33796" name="Group 1137"/>
          <p:cNvGrpSpPr>
            <a:grpSpLocks/>
          </p:cNvGrpSpPr>
          <p:nvPr/>
        </p:nvGrpSpPr>
        <p:grpSpPr bwMode="auto">
          <a:xfrm>
            <a:off x="914400" y="1524000"/>
            <a:ext cx="4908550" cy="4432300"/>
            <a:chOff x="576" y="960"/>
            <a:chExt cx="3092" cy="2792"/>
          </a:xfrm>
        </p:grpSpPr>
        <p:grpSp>
          <p:nvGrpSpPr>
            <p:cNvPr id="33829" name="Group 1138"/>
            <p:cNvGrpSpPr>
              <a:grpSpLocks/>
            </p:cNvGrpSpPr>
            <p:nvPr/>
          </p:nvGrpSpPr>
          <p:grpSpPr bwMode="auto">
            <a:xfrm>
              <a:off x="2976" y="960"/>
              <a:ext cx="692" cy="576"/>
              <a:chOff x="2976" y="960"/>
              <a:chExt cx="692" cy="576"/>
            </a:xfrm>
          </p:grpSpPr>
          <p:grpSp>
            <p:nvGrpSpPr>
              <p:cNvPr id="33871" name="Group 1139"/>
              <p:cNvGrpSpPr>
                <a:grpSpLocks/>
              </p:cNvGrpSpPr>
              <p:nvPr/>
            </p:nvGrpSpPr>
            <p:grpSpPr bwMode="auto">
              <a:xfrm>
                <a:off x="2976" y="960"/>
                <a:ext cx="576" cy="576"/>
                <a:chOff x="2112" y="1152"/>
                <a:chExt cx="576" cy="576"/>
              </a:xfrm>
            </p:grpSpPr>
            <p:sp>
              <p:nvSpPr>
                <p:cNvPr id="33873" name="Rectangle 1140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DCFFB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874" name="Line 1141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75" name="Line 1142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76" name="Line 1143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77" name="Line 1144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3872" name="Text Box 1145"/>
              <p:cNvSpPr txBox="1">
                <a:spLocks noChangeArrowheads="1"/>
              </p:cNvSpPr>
              <p:nvPr/>
            </p:nvSpPr>
            <p:spPr bwMode="auto">
              <a:xfrm>
                <a:off x="3552" y="1062"/>
                <a:ext cx="11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zh-CN" altLang="en-US" sz="36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p:grpSp>
        <p:grpSp>
          <p:nvGrpSpPr>
            <p:cNvPr id="33830" name="Group 1146"/>
            <p:cNvGrpSpPr>
              <a:grpSpLocks/>
            </p:cNvGrpSpPr>
            <p:nvPr/>
          </p:nvGrpSpPr>
          <p:grpSpPr bwMode="auto">
            <a:xfrm>
              <a:off x="1824" y="2496"/>
              <a:ext cx="1344" cy="1256"/>
              <a:chOff x="1824" y="2496"/>
              <a:chExt cx="1344" cy="1256"/>
            </a:xfrm>
          </p:grpSpPr>
          <p:grpSp>
            <p:nvGrpSpPr>
              <p:cNvPr id="33858" name="Group 1147"/>
              <p:cNvGrpSpPr>
                <a:grpSpLocks/>
              </p:cNvGrpSpPr>
              <p:nvPr/>
            </p:nvGrpSpPr>
            <p:grpSpPr bwMode="auto">
              <a:xfrm>
                <a:off x="2592" y="2880"/>
                <a:ext cx="576" cy="576"/>
                <a:chOff x="2592" y="2880"/>
                <a:chExt cx="576" cy="576"/>
              </a:xfrm>
            </p:grpSpPr>
            <p:grpSp>
              <p:nvGrpSpPr>
                <p:cNvPr id="33861" name="Group 1148"/>
                <p:cNvGrpSpPr>
                  <a:grpSpLocks/>
                </p:cNvGrpSpPr>
                <p:nvPr/>
              </p:nvGrpSpPr>
              <p:grpSpPr bwMode="auto">
                <a:xfrm>
                  <a:off x="2592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3866" name="Rectangle 114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67" name="Line 115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68" name="Line 1151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69" name="Line 1152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70" name="Line 1153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3862" name="Group 1154"/>
                <p:cNvGrpSpPr>
                  <a:grpSpLocks/>
                </p:cNvGrpSpPr>
                <p:nvPr/>
              </p:nvGrpSpPr>
              <p:grpSpPr bwMode="auto">
                <a:xfrm>
                  <a:off x="2784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3864" name="Line 1155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65" name="Line 11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863" name="Oval 1157"/>
                <p:cNvSpPr>
                  <a:spLocks noChangeArrowheads="1"/>
                </p:cNvSpPr>
                <p:nvPr/>
              </p:nvSpPr>
              <p:spPr bwMode="auto">
                <a:xfrm>
                  <a:off x="2592" y="2880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3859" name="Line 1158"/>
              <p:cNvSpPr>
                <a:spLocks noChangeShapeType="1"/>
              </p:cNvSpPr>
              <p:nvPr/>
            </p:nvSpPr>
            <p:spPr bwMode="auto">
              <a:xfrm>
                <a:off x="1824" y="2496"/>
                <a:ext cx="105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60" name="Text Box 1159"/>
              <p:cNvSpPr txBox="1">
                <a:spLocks noChangeArrowheads="1"/>
              </p:cNvSpPr>
              <p:nvPr/>
            </p:nvSpPr>
            <p:spPr bwMode="auto">
              <a:xfrm>
                <a:off x="2784" y="3464"/>
                <a:ext cx="2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1</a:t>
                </a:r>
              </a:p>
            </p:txBody>
          </p:sp>
        </p:grpSp>
        <p:sp>
          <p:nvSpPr>
            <p:cNvPr id="33831" name="Text Box 1160"/>
            <p:cNvSpPr txBox="1">
              <a:spLocks noChangeArrowheads="1"/>
            </p:cNvSpPr>
            <p:nvPr/>
          </p:nvSpPr>
          <p:spPr bwMode="auto">
            <a:xfrm>
              <a:off x="2160" y="2119"/>
              <a:ext cx="5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 sz="2400">
                  <a:solidFill>
                    <a:srgbClr val="FF3300"/>
                  </a:solidFill>
                  <a:latin typeface="Comic Sans MS" pitchFamily="66" charset="0"/>
                </a:rPr>
                <a:t> = 1</a:t>
              </a:r>
              <a:endParaRPr lang="en-US" altLang="zh-CN" sz="3600">
                <a:solidFill>
                  <a:srgbClr val="FF3300"/>
                </a:solidFill>
                <a:latin typeface="Comic Sans MS" pitchFamily="66" charset="0"/>
                <a:cs typeface="Times New Roman" pitchFamily="18" charset="0"/>
                <a:sym typeface="Symbol" pitchFamily="18" charset="2"/>
              </a:endParaRPr>
            </a:p>
          </p:txBody>
        </p:sp>
        <p:grpSp>
          <p:nvGrpSpPr>
            <p:cNvPr id="33832" name="Group 1161"/>
            <p:cNvGrpSpPr>
              <a:grpSpLocks/>
            </p:cNvGrpSpPr>
            <p:nvPr/>
          </p:nvGrpSpPr>
          <p:grpSpPr bwMode="auto">
            <a:xfrm>
              <a:off x="576" y="2496"/>
              <a:ext cx="1248" cy="1256"/>
              <a:chOff x="576" y="2496"/>
              <a:chExt cx="1248" cy="1256"/>
            </a:xfrm>
          </p:grpSpPr>
          <p:grpSp>
            <p:nvGrpSpPr>
              <p:cNvPr id="33845" name="Group 1162"/>
              <p:cNvGrpSpPr>
                <a:grpSpLocks/>
              </p:cNvGrpSpPr>
              <p:nvPr/>
            </p:nvGrpSpPr>
            <p:grpSpPr bwMode="auto">
              <a:xfrm>
                <a:off x="576" y="2880"/>
                <a:ext cx="576" cy="576"/>
                <a:chOff x="576" y="2880"/>
                <a:chExt cx="576" cy="576"/>
              </a:xfrm>
            </p:grpSpPr>
            <p:grpSp>
              <p:nvGrpSpPr>
                <p:cNvPr id="33848" name="Group 1163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3853" name="Rectangle 1164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54" name="Line 1165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55" name="Line 1166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56" name="Line 1167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57" name="Line 1168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3849" name="Group 1169"/>
                <p:cNvGrpSpPr>
                  <a:grpSpLocks/>
                </p:cNvGrpSpPr>
                <p:nvPr/>
              </p:nvGrpSpPr>
              <p:grpSpPr bwMode="auto">
                <a:xfrm>
                  <a:off x="768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3851" name="Line 1170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52" name="Line 11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850" name="Oval 1172"/>
                <p:cNvSpPr>
                  <a:spLocks noChangeArrowheads="1"/>
                </p:cNvSpPr>
                <p:nvPr/>
              </p:nvSpPr>
              <p:spPr bwMode="auto">
                <a:xfrm>
                  <a:off x="576" y="3072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3846" name="Line 1173"/>
              <p:cNvSpPr>
                <a:spLocks noChangeShapeType="1"/>
              </p:cNvSpPr>
              <p:nvPr/>
            </p:nvSpPr>
            <p:spPr bwMode="auto">
              <a:xfrm flipH="1">
                <a:off x="864" y="2496"/>
                <a:ext cx="96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47" name="Text Box 1174"/>
              <p:cNvSpPr txBox="1">
                <a:spLocks noChangeArrowheads="1"/>
              </p:cNvSpPr>
              <p:nvPr/>
            </p:nvSpPr>
            <p:spPr bwMode="auto">
              <a:xfrm>
                <a:off x="768" y="3464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2</a:t>
                </a:r>
              </a:p>
            </p:txBody>
          </p:sp>
        </p:grpSp>
        <p:grpSp>
          <p:nvGrpSpPr>
            <p:cNvPr id="33833" name="Group 1175"/>
            <p:cNvGrpSpPr>
              <a:grpSpLocks/>
            </p:cNvGrpSpPr>
            <p:nvPr/>
          </p:nvGrpSpPr>
          <p:grpSpPr bwMode="auto">
            <a:xfrm>
              <a:off x="1536" y="1536"/>
              <a:ext cx="1728" cy="960"/>
              <a:chOff x="1536" y="1536"/>
              <a:chExt cx="1728" cy="960"/>
            </a:xfrm>
          </p:grpSpPr>
          <p:sp>
            <p:nvSpPr>
              <p:cNvPr id="33834" name="Line 1176"/>
              <p:cNvSpPr>
                <a:spLocks noChangeShapeType="1"/>
              </p:cNvSpPr>
              <p:nvPr/>
            </p:nvSpPr>
            <p:spPr bwMode="auto">
              <a:xfrm flipH="1">
                <a:off x="1824" y="1536"/>
                <a:ext cx="144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3835" name="Group 1177"/>
              <p:cNvGrpSpPr>
                <a:grpSpLocks/>
              </p:cNvGrpSpPr>
              <p:nvPr/>
            </p:nvGrpSpPr>
            <p:grpSpPr bwMode="auto">
              <a:xfrm>
                <a:off x="1536" y="1920"/>
                <a:ext cx="576" cy="576"/>
                <a:chOff x="1536" y="1920"/>
                <a:chExt cx="576" cy="576"/>
              </a:xfrm>
            </p:grpSpPr>
            <p:grpSp>
              <p:nvGrpSpPr>
                <p:cNvPr id="33836" name="Group 1178"/>
                <p:cNvGrpSpPr>
                  <a:grpSpLocks/>
                </p:cNvGrpSpPr>
                <p:nvPr/>
              </p:nvGrpSpPr>
              <p:grpSpPr bwMode="auto">
                <a:xfrm>
                  <a:off x="1536" y="1920"/>
                  <a:ext cx="576" cy="576"/>
                  <a:chOff x="2112" y="1152"/>
                  <a:chExt cx="576" cy="576"/>
                </a:xfrm>
              </p:grpSpPr>
              <p:sp>
                <p:nvSpPr>
                  <p:cNvPr id="33840" name="Rectangle 117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F0E09A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41" name="Line 118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42" name="Line 1181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43" name="Line 1182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44" name="Line 1183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3837" name="Group 1184"/>
                <p:cNvGrpSpPr>
                  <a:grpSpLocks/>
                </p:cNvGrpSpPr>
                <p:nvPr/>
              </p:nvGrpSpPr>
              <p:grpSpPr bwMode="auto">
                <a:xfrm>
                  <a:off x="1728" y="2112"/>
                  <a:ext cx="192" cy="192"/>
                  <a:chOff x="576" y="2112"/>
                  <a:chExt cx="192" cy="192"/>
                </a:xfrm>
              </p:grpSpPr>
              <p:sp>
                <p:nvSpPr>
                  <p:cNvPr id="33838" name="Line 1185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39" name="Line 11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3797" name="Group 1204"/>
          <p:cNvGrpSpPr>
            <a:grpSpLocks/>
          </p:cNvGrpSpPr>
          <p:nvPr/>
        </p:nvGrpSpPr>
        <p:grpSpPr bwMode="auto">
          <a:xfrm>
            <a:off x="5181600" y="2438400"/>
            <a:ext cx="3479800" cy="3517900"/>
            <a:chOff x="3264" y="1536"/>
            <a:chExt cx="2192" cy="2216"/>
          </a:xfrm>
        </p:grpSpPr>
        <p:grpSp>
          <p:nvGrpSpPr>
            <p:cNvPr id="33798" name="Group 1203"/>
            <p:cNvGrpSpPr>
              <a:grpSpLocks/>
            </p:cNvGrpSpPr>
            <p:nvPr/>
          </p:nvGrpSpPr>
          <p:grpSpPr bwMode="auto">
            <a:xfrm>
              <a:off x="3264" y="1536"/>
              <a:ext cx="1652" cy="2216"/>
              <a:chOff x="3264" y="1536"/>
              <a:chExt cx="1652" cy="2216"/>
            </a:xfrm>
          </p:grpSpPr>
          <p:grpSp>
            <p:nvGrpSpPr>
              <p:cNvPr id="33800" name="Group 1123"/>
              <p:cNvGrpSpPr>
                <a:grpSpLocks/>
              </p:cNvGrpSpPr>
              <p:nvPr/>
            </p:nvGrpSpPr>
            <p:grpSpPr bwMode="auto">
              <a:xfrm>
                <a:off x="3264" y="1536"/>
                <a:ext cx="1652" cy="960"/>
                <a:chOff x="3264" y="1536"/>
                <a:chExt cx="1652" cy="960"/>
              </a:xfrm>
            </p:grpSpPr>
            <p:grpSp>
              <p:nvGrpSpPr>
                <p:cNvPr id="33816" name="Group 1124"/>
                <p:cNvGrpSpPr>
                  <a:grpSpLocks/>
                </p:cNvGrpSpPr>
                <p:nvPr/>
              </p:nvGrpSpPr>
              <p:grpSpPr bwMode="auto">
                <a:xfrm>
                  <a:off x="3264" y="1536"/>
                  <a:ext cx="1536" cy="960"/>
                  <a:chOff x="3264" y="1536"/>
                  <a:chExt cx="1536" cy="960"/>
                </a:xfrm>
              </p:grpSpPr>
              <p:grpSp>
                <p:nvGrpSpPr>
                  <p:cNvPr id="33818" name="Group 1125"/>
                  <p:cNvGrpSpPr>
                    <a:grpSpLocks/>
                  </p:cNvGrpSpPr>
                  <p:nvPr/>
                </p:nvGrpSpPr>
                <p:grpSpPr bwMode="auto">
                  <a:xfrm>
                    <a:off x="4224" y="1920"/>
                    <a:ext cx="576" cy="576"/>
                    <a:chOff x="4224" y="1920"/>
                    <a:chExt cx="576" cy="576"/>
                  </a:xfrm>
                </p:grpSpPr>
                <p:grpSp>
                  <p:nvGrpSpPr>
                    <p:cNvPr id="33820" name="Group 11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1920"/>
                      <a:ext cx="576" cy="576"/>
                      <a:chOff x="2112" y="1152"/>
                      <a:chExt cx="576" cy="576"/>
                    </a:xfrm>
                  </p:grpSpPr>
                  <p:sp>
                    <p:nvSpPr>
                      <p:cNvPr id="33824" name="Rectangle 11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1152"/>
                        <a:ext cx="576" cy="576"/>
                      </a:xfrm>
                      <a:prstGeom prst="rect">
                        <a:avLst/>
                      </a:prstGeom>
                      <a:solidFill>
                        <a:srgbClr val="F0E09A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25" name="Line 11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26" name="Line 112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96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27" name="Line 11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344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28" name="Line 113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536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3821" name="Group 11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2112"/>
                      <a:ext cx="192" cy="192"/>
                      <a:chOff x="576" y="2112"/>
                      <a:chExt cx="192" cy="192"/>
                    </a:xfrm>
                  </p:grpSpPr>
                  <p:sp>
                    <p:nvSpPr>
                      <p:cNvPr id="33822" name="Line 113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23" name="Line 11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33819" name="Line 1135"/>
                  <p:cNvSpPr>
                    <a:spLocks noChangeShapeType="1"/>
                  </p:cNvSpPr>
                  <p:nvPr/>
                </p:nvSpPr>
                <p:spPr bwMode="auto">
                  <a:xfrm>
                    <a:off x="3264" y="1536"/>
                    <a:ext cx="1248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817" name="Text Box 1136"/>
                <p:cNvSpPr txBox="1">
                  <a:spLocks noChangeArrowheads="1"/>
                </p:cNvSpPr>
                <p:nvPr/>
              </p:nvSpPr>
              <p:spPr bwMode="auto">
                <a:xfrm>
                  <a:off x="4800" y="2071"/>
                  <a:ext cx="11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400"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33801" name="Group 1187"/>
              <p:cNvGrpSpPr>
                <a:grpSpLocks/>
              </p:cNvGrpSpPr>
              <p:nvPr/>
            </p:nvGrpSpPr>
            <p:grpSpPr bwMode="auto">
              <a:xfrm>
                <a:off x="4224" y="2496"/>
                <a:ext cx="576" cy="1256"/>
                <a:chOff x="4224" y="2496"/>
                <a:chExt cx="576" cy="1256"/>
              </a:xfrm>
            </p:grpSpPr>
            <p:grpSp>
              <p:nvGrpSpPr>
                <p:cNvPr id="33802" name="Group 1188"/>
                <p:cNvGrpSpPr>
                  <a:grpSpLocks/>
                </p:cNvGrpSpPr>
                <p:nvPr/>
              </p:nvGrpSpPr>
              <p:grpSpPr bwMode="auto">
                <a:xfrm>
                  <a:off x="4224" y="2496"/>
                  <a:ext cx="576" cy="960"/>
                  <a:chOff x="4224" y="2496"/>
                  <a:chExt cx="576" cy="960"/>
                </a:xfrm>
              </p:grpSpPr>
              <p:grpSp>
                <p:nvGrpSpPr>
                  <p:cNvPr id="33804" name="Group 1189"/>
                  <p:cNvGrpSpPr>
                    <a:grpSpLocks/>
                  </p:cNvGrpSpPr>
                  <p:nvPr/>
                </p:nvGrpSpPr>
                <p:grpSpPr bwMode="auto">
                  <a:xfrm>
                    <a:off x="4224" y="2880"/>
                    <a:ext cx="576" cy="576"/>
                    <a:chOff x="4224" y="2880"/>
                    <a:chExt cx="576" cy="576"/>
                  </a:xfrm>
                </p:grpSpPr>
                <p:grpSp>
                  <p:nvGrpSpPr>
                    <p:cNvPr id="33806" name="Group 11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2880"/>
                      <a:ext cx="576" cy="576"/>
                      <a:chOff x="2112" y="1152"/>
                      <a:chExt cx="576" cy="576"/>
                    </a:xfrm>
                  </p:grpSpPr>
                  <p:sp>
                    <p:nvSpPr>
                      <p:cNvPr id="33811" name="Rectangle 11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1152"/>
                        <a:ext cx="576" cy="576"/>
                      </a:xfrm>
                      <a:prstGeom prst="rect">
                        <a:avLst/>
                      </a:prstGeom>
                      <a:solidFill>
                        <a:srgbClr val="DCFFB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12" name="Line 119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13" name="Line 119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96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14" name="Line 119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344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15" name="Line 119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536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3807" name="Group 11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3072"/>
                      <a:ext cx="192" cy="192"/>
                      <a:chOff x="576" y="2112"/>
                      <a:chExt cx="192" cy="192"/>
                    </a:xfrm>
                  </p:grpSpPr>
                  <p:sp>
                    <p:nvSpPr>
                      <p:cNvPr id="33809" name="Line 11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3810" name="Line 119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3808" name="Oval 11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4" y="2880"/>
                      <a:ext cx="192" cy="19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99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3805" name="Line 1200"/>
                  <p:cNvSpPr>
                    <a:spLocks noChangeShapeType="1"/>
                  </p:cNvSpPr>
                  <p:nvPr/>
                </p:nvSpPr>
                <p:spPr bwMode="auto">
                  <a:xfrm>
                    <a:off x="4512" y="2496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3803" name="Text Box 1201"/>
                <p:cNvSpPr txBox="1">
                  <a:spLocks noChangeArrowheads="1"/>
                </p:cNvSpPr>
                <p:nvPr/>
              </p:nvSpPr>
              <p:spPr bwMode="auto">
                <a:xfrm>
                  <a:off x="4416" y="3464"/>
                  <a:ext cx="28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400">
                      <a:solidFill>
                        <a:srgbClr val="CC0066"/>
                      </a:solidFill>
                      <a:latin typeface="Comic Sans MS" pitchFamily="66" charset="0"/>
                    </a:rPr>
                    <a:t>-1</a:t>
                  </a:r>
                </a:p>
              </p:txBody>
            </p:sp>
          </p:grpSp>
        </p:grpSp>
        <p:sp>
          <p:nvSpPr>
            <p:cNvPr id="33799" name="Text Box 1202"/>
            <p:cNvSpPr txBox="1">
              <a:spLocks noChangeArrowheads="1"/>
            </p:cNvSpPr>
            <p:nvPr/>
          </p:nvSpPr>
          <p:spPr bwMode="auto">
            <a:xfrm>
              <a:off x="4800" y="2071"/>
              <a:ext cx="6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 sz="2400">
                  <a:solidFill>
                    <a:srgbClr val="FF3300"/>
                  </a:solidFill>
                  <a:latin typeface="Comic Sans MS" pitchFamily="66" charset="0"/>
                </a:rPr>
                <a:t> = -1</a:t>
              </a:r>
              <a:r>
                <a:rPr lang="en-US" altLang="zh-CN" sz="2400">
                  <a:latin typeface="Comic Sans MS" pitchFamily="66" charset="0"/>
                </a:rPr>
                <a:t> </a:t>
              </a:r>
            </a:p>
          </p:txBody>
        </p:sp>
      </p:grpSp>
      <p:sp>
        <p:nvSpPr>
          <p:cNvPr id="8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sp>
        <p:nvSpPr>
          <p:cNvPr id="8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8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hangingPunct="0"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α-β</a:t>
            </a:r>
            <a:r>
              <a:rPr lang="zh-CN" altLang="en-US" dirty="0"/>
              <a:t>剪枝</a:t>
            </a:r>
            <a:endParaRPr lang="en-US" altLang="zh-CN" dirty="0"/>
          </a:p>
        </p:txBody>
      </p:sp>
      <p:sp>
        <p:nvSpPr>
          <p:cNvPr id="34819" name="Text Box 1027"/>
          <p:cNvSpPr txBox="1">
            <a:spLocks noChangeArrowheads="1"/>
          </p:cNvSpPr>
          <p:nvPr/>
        </p:nvSpPr>
        <p:spPr bwMode="auto">
          <a:xfrm>
            <a:off x="5638800" y="1839913"/>
            <a:ext cx="84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9900"/>
                </a:solidFill>
                <a:latin typeface="Symbol" pitchFamily="18" charset="2"/>
              </a:rPr>
              <a:t>a</a:t>
            </a:r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</a:rPr>
              <a:t> = </a:t>
            </a:r>
            <a:r>
              <a:rPr lang="en-US" altLang="zh-CN" sz="2400">
                <a:solidFill>
                  <a:srgbClr val="009900"/>
                </a:solidFill>
                <a:latin typeface="Comic Sans MS" pitchFamily="66" charset="0"/>
                <a:cs typeface="Times New Roman" pitchFamily="18" charset="0"/>
                <a:sym typeface="Symbol" pitchFamily="18" charset="2"/>
              </a:rPr>
              <a:t>1</a:t>
            </a:r>
          </a:p>
        </p:txBody>
      </p:sp>
      <p:grpSp>
        <p:nvGrpSpPr>
          <p:cNvPr id="34820" name="Group 1028"/>
          <p:cNvGrpSpPr>
            <a:grpSpLocks/>
          </p:cNvGrpSpPr>
          <p:nvPr/>
        </p:nvGrpSpPr>
        <p:grpSpPr bwMode="auto">
          <a:xfrm>
            <a:off x="914400" y="1524000"/>
            <a:ext cx="4908550" cy="4432300"/>
            <a:chOff x="576" y="960"/>
            <a:chExt cx="3092" cy="2792"/>
          </a:xfrm>
        </p:grpSpPr>
        <p:grpSp>
          <p:nvGrpSpPr>
            <p:cNvPr id="34856" name="Group 1029"/>
            <p:cNvGrpSpPr>
              <a:grpSpLocks/>
            </p:cNvGrpSpPr>
            <p:nvPr/>
          </p:nvGrpSpPr>
          <p:grpSpPr bwMode="auto">
            <a:xfrm>
              <a:off x="2976" y="960"/>
              <a:ext cx="692" cy="576"/>
              <a:chOff x="2976" y="960"/>
              <a:chExt cx="692" cy="576"/>
            </a:xfrm>
          </p:grpSpPr>
          <p:grpSp>
            <p:nvGrpSpPr>
              <p:cNvPr id="34898" name="Group 1030"/>
              <p:cNvGrpSpPr>
                <a:grpSpLocks/>
              </p:cNvGrpSpPr>
              <p:nvPr/>
            </p:nvGrpSpPr>
            <p:grpSpPr bwMode="auto">
              <a:xfrm>
                <a:off x="2976" y="960"/>
                <a:ext cx="576" cy="576"/>
                <a:chOff x="2112" y="1152"/>
                <a:chExt cx="576" cy="576"/>
              </a:xfrm>
            </p:grpSpPr>
            <p:sp>
              <p:nvSpPr>
                <p:cNvPr id="34900" name="Rectangle 1031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576" cy="576"/>
                </a:xfrm>
                <a:prstGeom prst="rect">
                  <a:avLst/>
                </a:prstGeom>
                <a:solidFill>
                  <a:srgbClr val="DCFFB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01" name="Line 1032"/>
                <p:cNvSpPr>
                  <a:spLocks noChangeShapeType="1"/>
                </p:cNvSpPr>
                <p:nvPr/>
              </p:nvSpPr>
              <p:spPr bwMode="auto">
                <a:xfrm>
                  <a:off x="2304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902" name="Line 1033"/>
                <p:cNvSpPr>
                  <a:spLocks noChangeShapeType="1"/>
                </p:cNvSpPr>
                <p:nvPr/>
              </p:nvSpPr>
              <p:spPr bwMode="auto">
                <a:xfrm>
                  <a:off x="2496" y="115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903" name="Line 1034"/>
                <p:cNvSpPr>
                  <a:spLocks noChangeShapeType="1"/>
                </p:cNvSpPr>
                <p:nvPr/>
              </p:nvSpPr>
              <p:spPr bwMode="auto">
                <a:xfrm>
                  <a:off x="2112" y="1344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4904" name="Line 1035"/>
                <p:cNvSpPr>
                  <a:spLocks noChangeShapeType="1"/>
                </p:cNvSpPr>
                <p:nvPr/>
              </p:nvSpPr>
              <p:spPr bwMode="auto">
                <a:xfrm>
                  <a:off x="2112" y="15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4899" name="Text Box 1036"/>
              <p:cNvSpPr txBox="1">
                <a:spLocks noChangeArrowheads="1"/>
              </p:cNvSpPr>
              <p:nvPr/>
            </p:nvSpPr>
            <p:spPr bwMode="auto">
              <a:xfrm>
                <a:off x="3552" y="1062"/>
                <a:ext cx="11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zh-CN" altLang="en-US" sz="36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p:grpSp>
        <p:grpSp>
          <p:nvGrpSpPr>
            <p:cNvPr id="34857" name="Group 1037"/>
            <p:cNvGrpSpPr>
              <a:grpSpLocks/>
            </p:cNvGrpSpPr>
            <p:nvPr/>
          </p:nvGrpSpPr>
          <p:grpSpPr bwMode="auto">
            <a:xfrm>
              <a:off x="1824" y="2496"/>
              <a:ext cx="1344" cy="1256"/>
              <a:chOff x="1824" y="2496"/>
              <a:chExt cx="1344" cy="1256"/>
            </a:xfrm>
          </p:grpSpPr>
          <p:grpSp>
            <p:nvGrpSpPr>
              <p:cNvPr id="34885" name="Group 1038"/>
              <p:cNvGrpSpPr>
                <a:grpSpLocks/>
              </p:cNvGrpSpPr>
              <p:nvPr/>
            </p:nvGrpSpPr>
            <p:grpSpPr bwMode="auto">
              <a:xfrm>
                <a:off x="2592" y="2880"/>
                <a:ext cx="576" cy="576"/>
                <a:chOff x="2592" y="2880"/>
                <a:chExt cx="576" cy="576"/>
              </a:xfrm>
            </p:grpSpPr>
            <p:grpSp>
              <p:nvGrpSpPr>
                <p:cNvPr id="34888" name="Group 1039"/>
                <p:cNvGrpSpPr>
                  <a:grpSpLocks/>
                </p:cNvGrpSpPr>
                <p:nvPr/>
              </p:nvGrpSpPr>
              <p:grpSpPr bwMode="auto">
                <a:xfrm>
                  <a:off x="2592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4893" name="Rectangle 1040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94" name="Line 104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95" name="Line 1042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96" name="Line 1043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97" name="Line 1044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889" name="Group 1045"/>
                <p:cNvGrpSpPr>
                  <a:grpSpLocks/>
                </p:cNvGrpSpPr>
                <p:nvPr/>
              </p:nvGrpSpPr>
              <p:grpSpPr bwMode="auto">
                <a:xfrm>
                  <a:off x="2784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4891" name="Line 1046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92" name="Line 10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90" name="Oval 1048"/>
                <p:cNvSpPr>
                  <a:spLocks noChangeArrowheads="1"/>
                </p:cNvSpPr>
                <p:nvPr/>
              </p:nvSpPr>
              <p:spPr bwMode="auto">
                <a:xfrm>
                  <a:off x="2592" y="2880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886" name="Line 1049"/>
              <p:cNvSpPr>
                <a:spLocks noChangeShapeType="1"/>
              </p:cNvSpPr>
              <p:nvPr/>
            </p:nvSpPr>
            <p:spPr bwMode="auto">
              <a:xfrm>
                <a:off x="1824" y="2496"/>
                <a:ext cx="105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87" name="Text Box 1050"/>
              <p:cNvSpPr txBox="1">
                <a:spLocks noChangeArrowheads="1"/>
              </p:cNvSpPr>
              <p:nvPr/>
            </p:nvSpPr>
            <p:spPr bwMode="auto">
              <a:xfrm>
                <a:off x="2784" y="3464"/>
                <a:ext cx="2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1</a:t>
                </a:r>
              </a:p>
            </p:txBody>
          </p:sp>
        </p:grpSp>
        <p:sp>
          <p:nvSpPr>
            <p:cNvPr id="34858" name="Text Box 1051"/>
            <p:cNvSpPr txBox="1">
              <a:spLocks noChangeArrowheads="1"/>
            </p:cNvSpPr>
            <p:nvPr/>
          </p:nvSpPr>
          <p:spPr bwMode="auto">
            <a:xfrm>
              <a:off x="2160" y="2119"/>
              <a:ext cx="5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 sz="2400">
                  <a:solidFill>
                    <a:srgbClr val="FF3300"/>
                  </a:solidFill>
                  <a:latin typeface="Comic Sans MS" pitchFamily="66" charset="0"/>
                </a:rPr>
                <a:t> = 1</a:t>
              </a:r>
              <a:endParaRPr lang="en-US" altLang="zh-CN" sz="3600">
                <a:solidFill>
                  <a:srgbClr val="FF3300"/>
                </a:solidFill>
                <a:latin typeface="Comic Sans MS" pitchFamily="66" charset="0"/>
                <a:cs typeface="Times New Roman" pitchFamily="18" charset="0"/>
                <a:sym typeface="Symbol" pitchFamily="18" charset="2"/>
              </a:endParaRPr>
            </a:p>
          </p:txBody>
        </p:sp>
        <p:grpSp>
          <p:nvGrpSpPr>
            <p:cNvPr id="34859" name="Group 1052"/>
            <p:cNvGrpSpPr>
              <a:grpSpLocks/>
            </p:cNvGrpSpPr>
            <p:nvPr/>
          </p:nvGrpSpPr>
          <p:grpSpPr bwMode="auto">
            <a:xfrm>
              <a:off x="576" y="2496"/>
              <a:ext cx="1248" cy="1256"/>
              <a:chOff x="576" y="2496"/>
              <a:chExt cx="1248" cy="1256"/>
            </a:xfrm>
          </p:grpSpPr>
          <p:grpSp>
            <p:nvGrpSpPr>
              <p:cNvPr id="34872" name="Group 1053"/>
              <p:cNvGrpSpPr>
                <a:grpSpLocks/>
              </p:cNvGrpSpPr>
              <p:nvPr/>
            </p:nvGrpSpPr>
            <p:grpSpPr bwMode="auto">
              <a:xfrm>
                <a:off x="576" y="2880"/>
                <a:ext cx="576" cy="576"/>
                <a:chOff x="576" y="2880"/>
                <a:chExt cx="576" cy="576"/>
              </a:xfrm>
            </p:grpSpPr>
            <p:grpSp>
              <p:nvGrpSpPr>
                <p:cNvPr id="34875" name="Group 1054"/>
                <p:cNvGrpSpPr>
                  <a:grpSpLocks/>
                </p:cNvGrpSpPr>
                <p:nvPr/>
              </p:nvGrpSpPr>
              <p:grpSpPr bwMode="auto">
                <a:xfrm>
                  <a:off x="576" y="2880"/>
                  <a:ext cx="576" cy="576"/>
                  <a:chOff x="2112" y="1152"/>
                  <a:chExt cx="576" cy="576"/>
                </a:xfrm>
              </p:grpSpPr>
              <p:sp>
                <p:nvSpPr>
                  <p:cNvPr id="34880" name="Rectangle 1055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DCFFB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81" name="Line 1056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82" name="Line 1057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83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84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876" name="Group 1060"/>
                <p:cNvGrpSpPr>
                  <a:grpSpLocks/>
                </p:cNvGrpSpPr>
                <p:nvPr/>
              </p:nvGrpSpPr>
              <p:grpSpPr bwMode="auto">
                <a:xfrm>
                  <a:off x="768" y="3072"/>
                  <a:ext cx="192" cy="192"/>
                  <a:chOff x="576" y="2112"/>
                  <a:chExt cx="192" cy="192"/>
                </a:xfrm>
              </p:grpSpPr>
              <p:sp>
                <p:nvSpPr>
                  <p:cNvPr id="34878" name="Line 1061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79" name="Line 10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77" name="Oval 1063"/>
                <p:cNvSpPr>
                  <a:spLocks noChangeArrowheads="1"/>
                </p:cNvSpPr>
                <p:nvPr/>
              </p:nvSpPr>
              <p:spPr bwMode="auto">
                <a:xfrm>
                  <a:off x="576" y="3072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99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873" name="Line 1064"/>
              <p:cNvSpPr>
                <a:spLocks noChangeShapeType="1"/>
              </p:cNvSpPr>
              <p:nvPr/>
            </p:nvSpPr>
            <p:spPr bwMode="auto">
              <a:xfrm flipH="1">
                <a:off x="864" y="2496"/>
                <a:ext cx="96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74" name="Text Box 1065"/>
              <p:cNvSpPr txBox="1">
                <a:spLocks noChangeArrowheads="1"/>
              </p:cNvSpPr>
              <p:nvPr/>
            </p:nvSpPr>
            <p:spPr bwMode="auto">
              <a:xfrm>
                <a:off x="768" y="3464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>
                    <a:solidFill>
                      <a:srgbClr val="CC0066"/>
                    </a:solidFill>
                    <a:latin typeface="Comic Sans MS" pitchFamily="66" charset="0"/>
                  </a:rPr>
                  <a:t>2</a:t>
                </a:r>
              </a:p>
            </p:txBody>
          </p:sp>
        </p:grpSp>
        <p:grpSp>
          <p:nvGrpSpPr>
            <p:cNvPr id="34860" name="Group 1066"/>
            <p:cNvGrpSpPr>
              <a:grpSpLocks/>
            </p:cNvGrpSpPr>
            <p:nvPr/>
          </p:nvGrpSpPr>
          <p:grpSpPr bwMode="auto">
            <a:xfrm>
              <a:off x="1536" y="1536"/>
              <a:ext cx="1728" cy="960"/>
              <a:chOff x="1536" y="1536"/>
              <a:chExt cx="1728" cy="960"/>
            </a:xfrm>
          </p:grpSpPr>
          <p:sp>
            <p:nvSpPr>
              <p:cNvPr id="34861" name="Line 1067"/>
              <p:cNvSpPr>
                <a:spLocks noChangeShapeType="1"/>
              </p:cNvSpPr>
              <p:nvPr/>
            </p:nvSpPr>
            <p:spPr bwMode="auto">
              <a:xfrm flipH="1">
                <a:off x="1824" y="1536"/>
                <a:ext cx="144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4862" name="Group 1068"/>
              <p:cNvGrpSpPr>
                <a:grpSpLocks/>
              </p:cNvGrpSpPr>
              <p:nvPr/>
            </p:nvGrpSpPr>
            <p:grpSpPr bwMode="auto">
              <a:xfrm>
                <a:off x="1536" y="1920"/>
                <a:ext cx="576" cy="576"/>
                <a:chOff x="1536" y="1920"/>
                <a:chExt cx="576" cy="576"/>
              </a:xfrm>
            </p:grpSpPr>
            <p:grpSp>
              <p:nvGrpSpPr>
                <p:cNvPr id="34863" name="Group 1069"/>
                <p:cNvGrpSpPr>
                  <a:grpSpLocks/>
                </p:cNvGrpSpPr>
                <p:nvPr/>
              </p:nvGrpSpPr>
              <p:grpSpPr bwMode="auto">
                <a:xfrm>
                  <a:off x="1536" y="1920"/>
                  <a:ext cx="576" cy="576"/>
                  <a:chOff x="2112" y="1152"/>
                  <a:chExt cx="576" cy="576"/>
                </a:xfrm>
              </p:grpSpPr>
              <p:sp>
                <p:nvSpPr>
                  <p:cNvPr id="34867" name="Rectangle 1070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1152"/>
                    <a:ext cx="576" cy="576"/>
                  </a:xfrm>
                  <a:prstGeom prst="rect">
                    <a:avLst/>
                  </a:prstGeom>
                  <a:solidFill>
                    <a:srgbClr val="F0E09A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68" name="Line 107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69" name="Line 1072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15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70" name="Line 1073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344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71" name="Line 1074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1536"/>
                    <a:ext cx="57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864" name="Group 1075"/>
                <p:cNvGrpSpPr>
                  <a:grpSpLocks/>
                </p:cNvGrpSpPr>
                <p:nvPr/>
              </p:nvGrpSpPr>
              <p:grpSpPr bwMode="auto">
                <a:xfrm>
                  <a:off x="1728" y="2112"/>
                  <a:ext cx="192" cy="192"/>
                  <a:chOff x="576" y="2112"/>
                  <a:chExt cx="192" cy="192"/>
                </a:xfrm>
              </p:grpSpPr>
              <p:sp>
                <p:nvSpPr>
                  <p:cNvPr id="34865" name="Line 1076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66" name="Line 107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1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990000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4821" name="Group 1110"/>
          <p:cNvGrpSpPr>
            <a:grpSpLocks/>
          </p:cNvGrpSpPr>
          <p:nvPr/>
        </p:nvGrpSpPr>
        <p:grpSpPr bwMode="auto">
          <a:xfrm>
            <a:off x="5181600" y="2438400"/>
            <a:ext cx="3479800" cy="3517900"/>
            <a:chOff x="3264" y="1536"/>
            <a:chExt cx="2192" cy="2216"/>
          </a:xfrm>
        </p:grpSpPr>
        <p:grpSp>
          <p:nvGrpSpPr>
            <p:cNvPr id="34825" name="Group 1078"/>
            <p:cNvGrpSpPr>
              <a:grpSpLocks/>
            </p:cNvGrpSpPr>
            <p:nvPr/>
          </p:nvGrpSpPr>
          <p:grpSpPr bwMode="auto">
            <a:xfrm>
              <a:off x="3264" y="1536"/>
              <a:ext cx="1652" cy="2216"/>
              <a:chOff x="3264" y="1536"/>
              <a:chExt cx="1652" cy="2216"/>
            </a:xfrm>
          </p:grpSpPr>
          <p:grpSp>
            <p:nvGrpSpPr>
              <p:cNvPr id="34827" name="Group 1079"/>
              <p:cNvGrpSpPr>
                <a:grpSpLocks/>
              </p:cNvGrpSpPr>
              <p:nvPr/>
            </p:nvGrpSpPr>
            <p:grpSpPr bwMode="auto">
              <a:xfrm>
                <a:off x="3264" y="1536"/>
                <a:ext cx="1652" cy="960"/>
                <a:chOff x="3264" y="1536"/>
                <a:chExt cx="1652" cy="960"/>
              </a:xfrm>
            </p:grpSpPr>
            <p:grpSp>
              <p:nvGrpSpPr>
                <p:cNvPr id="34843" name="Group 1080"/>
                <p:cNvGrpSpPr>
                  <a:grpSpLocks/>
                </p:cNvGrpSpPr>
                <p:nvPr/>
              </p:nvGrpSpPr>
              <p:grpSpPr bwMode="auto">
                <a:xfrm>
                  <a:off x="3264" y="1536"/>
                  <a:ext cx="1536" cy="960"/>
                  <a:chOff x="3264" y="1536"/>
                  <a:chExt cx="1536" cy="960"/>
                </a:xfrm>
              </p:grpSpPr>
              <p:grpSp>
                <p:nvGrpSpPr>
                  <p:cNvPr id="34845" name="Group 1081"/>
                  <p:cNvGrpSpPr>
                    <a:grpSpLocks/>
                  </p:cNvGrpSpPr>
                  <p:nvPr/>
                </p:nvGrpSpPr>
                <p:grpSpPr bwMode="auto">
                  <a:xfrm>
                    <a:off x="4224" y="1920"/>
                    <a:ext cx="576" cy="576"/>
                    <a:chOff x="4224" y="1920"/>
                    <a:chExt cx="576" cy="576"/>
                  </a:xfrm>
                </p:grpSpPr>
                <p:grpSp>
                  <p:nvGrpSpPr>
                    <p:cNvPr id="34847" name="Group 108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1920"/>
                      <a:ext cx="576" cy="576"/>
                      <a:chOff x="2112" y="1152"/>
                      <a:chExt cx="576" cy="576"/>
                    </a:xfrm>
                  </p:grpSpPr>
                  <p:sp>
                    <p:nvSpPr>
                      <p:cNvPr id="34851" name="Rectangle 108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1152"/>
                        <a:ext cx="576" cy="576"/>
                      </a:xfrm>
                      <a:prstGeom prst="rect">
                        <a:avLst/>
                      </a:prstGeom>
                      <a:solidFill>
                        <a:srgbClr val="F0E09A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52" name="Line 108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53" name="Line 108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96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54" name="Line 108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344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55" name="Line 108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536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4848" name="Group 108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2112"/>
                      <a:ext cx="192" cy="192"/>
                      <a:chOff x="576" y="2112"/>
                      <a:chExt cx="192" cy="192"/>
                    </a:xfrm>
                  </p:grpSpPr>
                  <p:sp>
                    <p:nvSpPr>
                      <p:cNvPr id="34849" name="Line 108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50" name="Line 109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34846" name="Line 1091"/>
                  <p:cNvSpPr>
                    <a:spLocks noChangeShapeType="1"/>
                  </p:cNvSpPr>
                  <p:nvPr/>
                </p:nvSpPr>
                <p:spPr bwMode="auto">
                  <a:xfrm>
                    <a:off x="3264" y="1536"/>
                    <a:ext cx="1248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44" name="Text Box 1092"/>
                <p:cNvSpPr txBox="1">
                  <a:spLocks noChangeArrowheads="1"/>
                </p:cNvSpPr>
                <p:nvPr/>
              </p:nvSpPr>
              <p:spPr bwMode="auto">
                <a:xfrm>
                  <a:off x="4800" y="2071"/>
                  <a:ext cx="11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400"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34828" name="Group 1093"/>
              <p:cNvGrpSpPr>
                <a:grpSpLocks/>
              </p:cNvGrpSpPr>
              <p:nvPr/>
            </p:nvGrpSpPr>
            <p:grpSpPr bwMode="auto">
              <a:xfrm>
                <a:off x="4224" y="2496"/>
                <a:ext cx="576" cy="1256"/>
                <a:chOff x="4224" y="2496"/>
                <a:chExt cx="576" cy="1256"/>
              </a:xfrm>
            </p:grpSpPr>
            <p:grpSp>
              <p:nvGrpSpPr>
                <p:cNvPr id="34829" name="Group 1094"/>
                <p:cNvGrpSpPr>
                  <a:grpSpLocks/>
                </p:cNvGrpSpPr>
                <p:nvPr/>
              </p:nvGrpSpPr>
              <p:grpSpPr bwMode="auto">
                <a:xfrm>
                  <a:off x="4224" y="2496"/>
                  <a:ext cx="576" cy="960"/>
                  <a:chOff x="4224" y="2496"/>
                  <a:chExt cx="576" cy="960"/>
                </a:xfrm>
              </p:grpSpPr>
              <p:grpSp>
                <p:nvGrpSpPr>
                  <p:cNvPr id="34831" name="Group 1095"/>
                  <p:cNvGrpSpPr>
                    <a:grpSpLocks/>
                  </p:cNvGrpSpPr>
                  <p:nvPr/>
                </p:nvGrpSpPr>
                <p:grpSpPr bwMode="auto">
                  <a:xfrm>
                    <a:off x="4224" y="2880"/>
                    <a:ext cx="576" cy="576"/>
                    <a:chOff x="4224" y="2880"/>
                    <a:chExt cx="576" cy="576"/>
                  </a:xfrm>
                </p:grpSpPr>
                <p:grpSp>
                  <p:nvGrpSpPr>
                    <p:cNvPr id="34833" name="Group 10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2880"/>
                      <a:ext cx="576" cy="576"/>
                      <a:chOff x="2112" y="1152"/>
                      <a:chExt cx="576" cy="576"/>
                    </a:xfrm>
                  </p:grpSpPr>
                  <p:sp>
                    <p:nvSpPr>
                      <p:cNvPr id="34838" name="Rectangle 10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1152"/>
                        <a:ext cx="576" cy="576"/>
                      </a:xfrm>
                      <a:prstGeom prst="rect">
                        <a:avLst/>
                      </a:prstGeom>
                      <a:solidFill>
                        <a:srgbClr val="DCFFB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39" name="Line 109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304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40" name="Line 109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96" y="1152"/>
                        <a:ext cx="0" cy="57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41" name="Line 110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344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42" name="Line 110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112" y="1536"/>
                        <a:ext cx="57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4834" name="Group 110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24" y="3072"/>
                      <a:ext cx="192" cy="192"/>
                      <a:chOff x="576" y="2112"/>
                      <a:chExt cx="192" cy="192"/>
                    </a:xfrm>
                  </p:grpSpPr>
                  <p:sp>
                    <p:nvSpPr>
                      <p:cNvPr id="34836" name="Line 110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837" name="Line 110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76" y="2112"/>
                        <a:ext cx="192" cy="19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99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4835" name="Oval 1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4" y="2880"/>
                      <a:ext cx="192" cy="19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99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4832" name="Line 1106"/>
                  <p:cNvSpPr>
                    <a:spLocks noChangeShapeType="1"/>
                  </p:cNvSpPr>
                  <p:nvPr/>
                </p:nvSpPr>
                <p:spPr bwMode="auto">
                  <a:xfrm>
                    <a:off x="4512" y="2496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830" name="Text Box 1107"/>
                <p:cNvSpPr txBox="1">
                  <a:spLocks noChangeArrowheads="1"/>
                </p:cNvSpPr>
                <p:nvPr/>
              </p:nvSpPr>
              <p:spPr bwMode="auto">
                <a:xfrm>
                  <a:off x="4416" y="3464"/>
                  <a:ext cx="28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400">
                      <a:solidFill>
                        <a:srgbClr val="CC0066"/>
                      </a:solidFill>
                      <a:latin typeface="Comic Sans MS" pitchFamily="66" charset="0"/>
                    </a:rPr>
                    <a:t>-1</a:t>
                  </a:r>
                </a:p>
              </p:txBody>
            </p:sp>
          </p:grpSp>
        </p:grpSp>
        <p:sp>
          <p:nvSpPr>
            <p:cNvPr id="34826" name="Text Box 1108"/>
            <p:cNvSpPr txBox="1">
              <a:spLocks noChangeArrowheads="1"/>
            </p:cNvSpPr>
            <p:nvPr/>
          </p:nvSpPr>
          <p:spPr bwMode="auto">
            <a:xfrm>
              <a:off x="4800" y="2071"/>
              <a:ext cx="6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 sz="2400">
                  <a:solidFill>
                    <a:srgbClr val="FF3300"/>
                  </a:solidFill>
                  <a:latin typeface="Comic Sans MS" pitchFamily="66" charset="0"/>
                </a:rPr>
                <a:t> = -1</a:t>
              </a:r>
              <a:r>
                <a:rPr lang="en-US" altLang="zh-CN" sz="2400">
                  <a:latin typeface="Comic Sans MS" pitchFamily="66" charset="0"/>
                </a:rPr>
                <a:t> </a:t>
              </a:r>
            </a:p>
          </p:txBody>
        </p:sp>
      </p:grpSp>
      <p:grpSp>
        <p:nvGrpSpPr>
          <p:cNvPr id="34822" name="Group 1112"/>
          <p:cNvGrpSpPr>
            <a:grpSpLocks/>
          </p:cNvGrpSpPr>
          <p:nvPr/>
        </p:nvGrpSpPr>
        <p:grpSpPr bwMode="auto">
          <a:xfrm>
            <a:off x="381000" y="3962400"/>
            <a:ext cx="6705600" cy="1225550"/>
            <a:chOff x="240" y="2496"/>
            <a:chExt cx="4224" cy="772"/>
          </a:xfrm>
        </p:grpSpPr>
        <p:sp>
          <p:nvSpPr>
            <p:cNvPr id="87" name="Text Box 1109"/>
            <p:cNvSpPr txBox="1">
              <a:spLocks noChangeArrowheads="1"/>
            </p:cNvSpPr>
            <p:nvPr/>
          </p:nvSpPr>
          <p:spPr bwMode="auto">
            <a:xfrm>
              <a:off x="240" y="2496"/>
              <a:ext cx="3525" cy="772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66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Comic Sans MS" pitchFamily="66" charset="0"/>
                  <a:ea typeface="隶书" pitchFamily="49" charset="-122"/>
                </a:rPr>
                <a:t>如果 </a:t>
              </a:r>
              <a:r>
                <a:rPr lang="en-US" altLang="zh-CN" sz="2400" dirty="0">
                  <a:latin typeface="Comic Sans MS" pitchFamily="66" charset="0"/>
                  <a:ea typeface="隶书" pitchFamily="49" charset="-122"/>
                </a:rPr>
                <a:t>MIN</a:t>
              </a:r>
              <a:r>
                <a:rPr lang="zh-CN" altLang="en-US" sz="2400" dirty="0">
                  <a:latin typeface="Comic Sans MS" pitchFamily="66" charset="0"/>
                  <a:ea typeface="隶书" pitchFamily="49" charset="-122"/>
                </a:rPr>
                <a:t>节点的</a:t>
              </a:r>
              <a:r>
                <a:rPr lang="en-US" altLang="zh-CN" sz="2400" dirty="0">
                  <a:solidFill>
                    <a:srgbClr val="FF3300"/>
                  </a:solidFill>
                  <a:latin typeface="Symbol" pitchFamily="18" charset="2"/>
                  <a:ea typeface="隶书" pitchFamily="49" charset="-122"/>
                </a:rPr>
                <a:t>b</a:t>
              </a:r>
              <a:r>
                <a:rPr lang="zh-CN" altLang="en-US" sz="2400" dirty="0">
                  <a:latin typeface="Comic Sans MS" pitchFamily="66" charset="0"/>
                  <a:ea typeface="隶书" pitchFamily="49" charset="-122"/>
                </a:rPr>
                <a:t>值小于或等于其</a:t>
              </a:r>
              <a:r>
                <a:rPr lang="en-US" altLang="zh-CN" sz="2400" dirty="0">
                  <a:latin typeface="Comic Sans MS" pitchFamily="66" charset="0"/>
                  <a:ea typeface="隶书" pitchFamily="49" charset="-122"/>
                </a:rPr>
                <a:t>MAX</a:t>
              </a:r>
            </a:p>
            <a:p>
              <a:pPr>
                <a:defRPr/>
              </a:pPr>
              <a:r>
                <a:rPr lang="zh-CN" altLang="en-US" sz="2400" dirty="0">
                  <a:latin typeface="Comic Sans MS" pitchFamily="66" charset="0"/>
                  <a:ea typeface="隶书" pitchFamily="49" charset="-122"/>
                </a:rPr>
                <a:t>祖先节点的</a:t>
              </a:r>
              <a:r>
                <a:rPr lang="en-US" altLang="zh-CN" sz="2400" dirty="0">
                  <a:solidFill>
                    <a:srgbClr val="009900"/>
                  </a:solidFill>
                  <a:latin typeface="Symbol" pitchFamily="18" charset="2"/>
                  <a:ea typeface="隶书" pitchFamily="49" charset="-122"/>
                </a:rPr>
                <a:t>a</a:t>
              </a:r>
              <a:r>
                <a:rPr lang="zh-CN" altLang="en-US" sz="2400" dirty="0">
                  <a:latin typeface="Comic Sans MS" pitchFamily="66" charset="0"/>
                  <a:ea typeface="隶书" pitchFamily="49" charset="-122"/>
                </a:rPr>
                <a:t>值，那么该处的搜索可以不</a:t>
              </a:r>
            </a:p>
            <a:p>
              <a:pPr>
                <a:defRPr/>
              </a:pPr>
              <a:r>
                <a:rPr lang="zh-CN" altLang="en-US" sz="2400" dirty="0">
                  <a:latin typeface="Comic Sans MS" pitchFamily="66" charset="0"/>
                  <a:ea typeface="隶书" pitchFamily="49" charset="-122"/>
                </a:rPr>
                <a:t>用进行了</a:t>
              </a:r>
              <a:endParaRPr lang="en-US" altLang="zh-CN" sz="2400" dirty="0">
                <a:latin typeface="Comic Sans MS" pitchFamily="66" charset="0"/>
                <a:ea typeface="隶书" pitchFamily="49" charset="-122"/>
              </a:endParaRPr>
            </a:p>
          </p:txBody>
        </p:sp>
        <p:sp>
          <p:nvSpPr>
            <p:cNvPr id="34824" name="Freeform 1111"/>
            <p:cNvSpPr>
              <a:spLocks/>
            </p:cNvSpPr>
            <p:nvPr/>
          </p:nvSpPr>
          <p:spPr bwMode="auto">
            <a:xfrm>
              <a:off x="3600" y="2544"/>
              <a:ext cx="864" cy="432"/>
            </a:xfrm>
            <a:custGeom>
              <a:avLst/>
              <a:gdLst>
                <a:gd name="T0" fmla="*/ 0 w 864"/>
                <a:gd name="T1" fmla="*/ 432 h 432"/>
                <a:gd name="T2" fmla="*/ 432 w 864"/>
                <a:gd name="T3" fmla="*/ 336 h 432"/>
                <a:gd name="T4" fmla="*/ 864 w 864"/>
                <a:gd name="T5" fmla="*/ 0 h 432"/>
                <a:gd name="T6" fmla="*/ 0 60000 65536"/>
                <a:gd name="T7" fmla="*/ 0 60000 65536"/>
                <a:gd name="T8" fmla="*/ 0 60000 65536"/>
                <a:gd name="T9" fmla="*/ 0 w 864"/>
                <a:gd name="T10" fmla="*/ 0 h 432"/>
                <a:gd name="T11" fmla="*/ 864 w 864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432">
                  <a:moveTo>
                    <a:pt x="0" y="432"/>
                  </a:moveTo>
                  <a:cubicBezTo>
                    <a:pt x="144" y="420"/>
                    <a:pt x="288" y="408"/>
                    <a:pt x="432" y="336"/>
                  </a:cubicBezTo>
                  <a:cubicBezTo>
                    <a:pt x="576" y="264"/>
                    <a:pt x="720" y="132"/>
                    <a:pt x="864" y="0"/>
                  </a:cubicBezTo>
                </a:path>
              </a:pathLst>
            </a:custGeom>
            <a:noFill/>
            <a:ln w="3810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9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9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000" kern="0" dirty="0">
                <a:latin typeface="Symbol" pitchFamily="18" charset="2"/>
                <a:ea typeface="隶书" pitchFamily="49" charset="-122"/>
                <a:cs typeface="+mj-cs"/>
              </a:rPr>
              <a:t>a</a:t>
            </a:r>
            <a:r>
              <a:rPr lang="en-US" altLang="zh-CN" sz="4800" kern="0" dirty="0">
                <a:latin typeface="Symbol" pitchFamily="18" charset="2"/>
                <a:ea typeface="隶书" pitchFamily="49" charset="-122"/>
                <a:cs typeface="+mj-cs"/>
              </a:rPr>
              <a:t> - b </a:t>
            </a:r>
            <a:r>
              <a:rPr lang="zh-CN" altLang="en-US" sz="4000" kern="0" dirty="0">
                <a:latin typeface="+mn-lt"/>
                <a:ea typeface="隶书" pitchFamily="49" charset="-122"/>
                <a:cs typeface="+mj-cs"/>
              </a:rPr>
              <a:t>剪枝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采用深度优先方法探索博弈树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只要有可能就回推 </a:t>
            </a:r>
            <a:r>
              <a:rPr lang="en-US" altLang="zh-CN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α</a:t>
            </a: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和 </a:t>
            </a:r>
            <a:r>
              <a:rPr lang="en-US" altLang="zh-CN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β  </a:t>
            </a: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的值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把那些不会改变最终决策的分支剪去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533400" y="152400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endParaRPr lang="en-US" altLang="zh-CN" sz="4000" kern="0" dirty="0">
              <a:ea typeface="隶书" pitchFamily="49" charset="-122"/>
            </a:endParaRP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533400" y="1752600"/>
            <a:ext cx="8153400" cy="35814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342900" indent="-3429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§"/>
              <a:defRPr sz="3200" ker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000" kern="0" dirty="0">
                <a:latin typeface="Symbol" pitchFamily="18" charset="2"/>
                <a:ea typeface="隶书" pitchFamily="49" charset="-122"/>
                <a:cs typeface="+mj-cs"/>
              </a:rPr>
              <a:t>a</a:t>
            </a:r>
            <a:r>
              <a:rPr lang="en-US" altLang="zh-CN" sz="4800" kern="0" dirty="0">
                <a:latin typeface="Symbol" pitchFamily="18" charset="2"/>
                <a:ea typeface="隶书" pitchFamily="49" charset="-122"/>
                <a:cs typeface="+mj-cs"/>
              </a:rPr>
              <a:t> - b </a:t>
            </a:r>
            <a:r>
              <a:rPr lang="zh-CN" altLang="en-US" sz="4000" kern="0" dirty="0">
                <a:latin typeface="+mn-lt"/>
                <a:ea typeface="隶书" pitchFamily="49" charset="-122"/>
                <a:cs typeface="+mj-cs"/>
              </a:rPr>
              <a:t>算法</a:t>
            </a: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anchor="ctr"/>
          <a:lstStyle/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当节点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以下的搜索完成（或剪枝中止）时，更新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的父节点的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α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值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当一个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节点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α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值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N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祖先节点的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值，则节点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N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以下的搜索中止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当一个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节点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值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N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祖先节点的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α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值，则节点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N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以下的搜索中止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charRg st="0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3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charRg st="113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64812" y="4572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α-β </a:t>
            </a: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算法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3731" name="Picture 5"/>
          <p:cNvPicPr>
            <a:picLocks noChangeAspect="1" noChangeArrowheads="1"/>
          </p:cNvPicPr>
          <p:nvPr/>
        </p:nvPicPr>
        <p:blipFill>
          <a:blip r:embed="rId2">
            <a:lum bright="-12000" contrast="16000"/>
          </a:blip>
          <a:srcRect l="16406" t="25000" r="15625" b="15625"/>
          <a:stretch>
            <a:fillRect/>
          </a:stretch>
        </p:blipFill>
        <p:spPr bwMode="auto">
          <a:xfrm>
            <a:off x="-8238" y="1371600"/>
            <a:ext cx="91884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457200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α-β </a:t>
            </a: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算法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2"/>
          <a:srcRect l="15625" t="25000" r="15625" b="33333"/>
          <a:stretch>
            <a:fillRect/>
          </a:stretch>
        </p:blipFill>
        <p:spPr bwMode="auto">
          <a:xfrm>
            <a:off x="44450" y="1752600"/>
            <a:ext cx="9055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α-β</a:t>
            </a:r>
            <a:r>
              <a:rPr lang="zh-CN" altLang="en-US" dirty="0"/>
              <a:t>剪枝性能</a:t>
            </a: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188913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23850" y="1196975"/>
            <a:ext cx="8435975" cy="4929188"/>
          </a:xfrm>
          <a:prstGeom prst="rect">
            <a:avLst/>
          </a:prstGeom>
        </p:spPr>
        <p:txBody>
          <a:bodyPr/>
          <a:lstStyle/>
          <a:p>
            <a:pPr marL="365125" indent="-255588">
              <a:lnSpc>
                <a:spcPct val="90000"/>
              </a:lnSpc>
              <a:spcBef>
                <a:spcPct val="20000"/>
              </a:spcBef>
              <a:buFont typeface="Wingdings 3" pitchFamily="18" charset="2"/>
              <a:buChar char=""/>
              <a:defRPr/>
            </a:pPr>
            <a:endParaRPr lang="en-US" altLang="zh-CN" sz="2800" kern="0" dirty="0">
              <a:latin typeface="+mn-lt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剪枝不影响最终结果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好的行棋排序，可以提高剪枝效率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拥有好的后继顺序，时间复杂度</a:t>
            </a:r>
            <a:r>
              <a:rPr lang="en-US" altLang="zh-CN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= O(b^m/2)</a:t>
            </a:r>
          </a:p>
          <a:p>
            <a:pPr marL="457200" lvl="1" indent="0">
              <a:buClr>
                <a:srgbClr val="FF0000"/>
              </a:buClr>
              <a:buNone/>
              <a:defRPr/>
            </a:pP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博弈环境种类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010241"/>
              </p:ext>
            </p:extLst>
          </p:nvPr>
        </p:nvGraphicFramePr>
        <p:xfrm>
          <a:off x="457200" y="2095500"/>
          <a:ext cx="8229600" cy="2667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9904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明确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随机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3976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完整信息（完全可观察）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国际象棋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/>
                        <a:t>西洋跳棋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/>
                        <a:t>围棋</a:t>
                      </a: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西洋双陆棋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/>
                        <a:t>大富翁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3976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不完整信息（部分可观察）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海军棋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拼字游戏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/>
                        <a:t>扑克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/>
                        <a:t>桥牌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59628" y="4876800"/>
            <a:ext cx="8399463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人工智能中的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博弈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通常专指有完整信息的，确定性的，轮流行动的，两个游戏者的</a:t>
            </a:r>
            <a:r>
              <a:rPr lang="zh-CN" altLang="zh-CN" sz="2400" b="1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零和游戏</a:t>
            </a:r>
            <a:r>
              <a:rPr lang="zh-CN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3"/>
          <p:cNvSpPr txBox="1">
            <a:spLocks noChangeArrowheads="1"/>
          </p:cNvSpPr>
          <p:nvPr/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3200" kern="0" dirty="0">
              <a:latin typeface="Comic Sans MS" pitchFamily="66" charset="0"/>
              <a:ea typeface="隶书" pitchFamily="49" charset="-122"/>
            </a:endParaRPr>
          </a:p>
        </p:txBody>
      </p:sp>
      <p:grpSp>
        <p:nvGrpSpPr>
          <p:cNvPr id="77827" name="Group 255"/>
          <p:cNvGrpSpPr>
            <a:grpSpLocks/>
          </p:cNvGrpSpPr>
          <p:nvPr/>
        </p:nvGrpSpPr>
        <p:grpSpPr bwMode="auto">
          <a:xfrm>
            <a:off x="517525" y="1981200"/>
            <a:ext cx="3311525" cy="3768725"/>
            <a:chOff x="326" y="1610"/>
            <a:chExt cx="2086" cy="2374"/>
          </a:xfrm>
        </p:grpSpPr>
        <p:grpSp>
          <p:nvGrpSpPr>
            <p:cNvPr id="77854" name="Group 241"/>
            <p:cNvGrpSpPr>
              <a:grpSpLocks/>
            </p:cNvGrpSpPr>
            <p:nvPr/>
          </p:nvGrpSpPr>
          <p:grpSpPr bwMode="auto">
            <a:xfrm>
              <a:off x="576" y="1632"/>
              <a:ext cx="1680" cy="2352"/>
              <a:chOff x="576" y="1632"/>
              <a:chExt cx="1680" cy="2352"/>
            </a:xfrm>
          </p:grpSpPr>
          <p:sp>
            <p:nvSpPr>
              <p:cNvPr id="77863" name="Line 177"/>
              <p:cNvSpPr>
                <a:spLocks noChangeShapeType="1"/>
              </p:cNvSpPr>
              <p:nvPr/>
            </p:nvSpPr>
            <p:spPr bwMode="auto">
              <a:xfrm flipH="1">
                <a:off x="576" y="2736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64" name="Line 178"/>
              <p:cNvSpPr>
                <a:spLocks noChangeShapeType="1"/>
              </p:cNvSpPr>
              <p:nvPr/>
            </p:nvSpPr>
            <p:spPr bwMode="auto">
              <a:xfrm>
                <a:off x="672" y="2736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65" name="Rectangle 181"/>
              <p:cNvSpPr>
                <a:spLocks noChangeArrowheads="1"/>
              </p:cNvSpPr>
              <p:nvPr/>
            </p:nvSpPr>
            <p:spPr bwMode="auto">
              <a:xfrm>
                <a:off x="1728" y="1632"/>
                <a:ext cx="192" cy="192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7866" name="Group 183"/>
              <p:cNvGrpSpPr>
                <a:grpSpLocks/>
              </p:cNvGrpSpPr>
              <p:nvPr/>
            </p:nvGrpSpPr>
            <p:grpSpPr bwMode="auto">
              <a:xfrm>
                <a:off x="576" y="2544"/>
                <a:ext cx="1680" cy="192"/>
                <a:chOff x="1584" y="2688"/>
                <a:chExt cx="1680" cy="192"/>
              </a:xfrm>
            </p:grpSpPr>
            <p:sp>
              <p:nvSpPr>
                <p:cNvPr id="77879" name="Rectangle 184"/>
                <p:cNvSpPr>
                  <a:spLocks noChangeArrowheads="1"/>
                </p:cNvSpPr>
                <p:nvPr/>
              </p:nvSpPr>
              <p:spPr bwMode="auto">
                <a:xfrm>
                  <a:off x="1584" y="2688"/>
                  <a:ext cx="192" cy="192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0" name="Rectangle 185"/>
                <p:cNvSpPr>
                  <a:spLocks noChangeArrowheads="1"/>
                </p:cNvSpPr>
                <p:nvPr/>
              </p:nvSpPr>
              <p:spPr bwMode="auto">
                <a:xfrm>
                  <a:off x="2352" y="2688"/>
                  <a:ext cx="192" cy="192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81" name="Rectangle 186"/>
                <p:cNvSpPr>
                  <a:spLocks noChangeArrowheads="1"/>
                </p:cNvSpPr>
                <p:nvPr/>
              </p:nvSpPr>
              <p:spPr bwMode="auto">
                <a:xfrm>
                  <a:off x="3072" y="2688"/>
                  <a:ext cx="192" cy="192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7867" name="Rectangle 189"/>
              <p:cNvSpPr>
                <a:spLocks noChangeArrowheads="1"/>
              </p:cNvSpPr>
              <p:nvPr/>
            </p:nvSpPr>
            <p:spPr bwMode="auto">
              <a:xfrm>
                <a:off x="864" y="3456"/>
                <a:ext cx="192" cy="192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8" name="Rectangle 190"/>
              <p:cNvSpPr>
                <a:spLocks noChangeArrowheads="1"/>
              </p:cNvSpPr>
              <p:nvPr/>
            </p:nvSpPr>
            <p:spPr bwMode="auto">
              <a:xfrm>
                <a:off x="1344" y="3456"/>
                <a:ext cx="192" cy="192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9" name="Line 192"/>
              <p:cNvSpPr>
                <a:spLocks noChangeShapeType="1"/>
              </p:cNvSpPr>
              <p:nvPr/>
            </p:nvSpPr>
            <p:spPr bwMode="auto">
              <a:xfrm flipH="1">
                <a:off x="672" y="1824"/>
                <a:ext cx="1152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70" name="Line 193"/>
              <p:cNvSpPr>
                <a:spLocks noChangeShapeType="1"/>
              </p:cNvSpPr>
              <p:nvPr/>
            </p:nvSpPr>
            <p:spPr bwMode="auto">
              <a:xfrm flipH="1">
                <a:off x="1440" y="1824"/>
                <a:ext cx="384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71" name="Line 194"/>
              <p:cNvSpPr>
                <a:spLocks noChangeShapeType="1"/>
              </p:cNvSpPr>
              <p:nvPr/>
            </p:nvSpPr>
            <p:spPr bwMode="auto">
              <a:xfrm>
                <a:off x="1824" y="1824"/>
                <a:ext cx="3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72" name="Line 196"/>
              <p:cNvSpPr>
                <a:spLocks noChangeShapeType="1"/>
              </p:cNvSpPr>
              <p:nvPr/>
            </p:nvSpPr>
            <p:spPr bwMode="auto">
              <a:xfrm flipH="1">
                <a:off x="960" y="2736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73" name="Line 197"/>
              <p:cNvSpPr>
                <a:spLocks noChangeShapeType="1"/>
              </p:cNvSpPr>
              <p:nvPr/>
            </p:nvSpPr>
            <p:spPr bwMode="auto">
              <a:xfrm>
                <a:off x="1440" y="2736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77874" name="Group 199"/>
              <p:cNvGrpSpPr>
                <a:grpSpLocks/>
              </p:cNvGrpSpPr>
              <p:nvPr/>
            </p:nvGrpSpPr>
            <p:grpSpPr bwMode="auto">
              <a:xfrm>
                <a:off x="864" y="3648"/>
                <a:ext cx="192" cy="336"/>
                <a:chOff x="1248" y="2688"/>
                <a:chExt cx="192" cy="336"/>
              </a:xfrm>
            </p:grpSpPr>
            <p:sp>
              <p:nvSpPr>
                <p:cNvPr id="77877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1248" y="2688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7878" name="Line 201"/>
                <p:cNvSpPr>
                  <a:spLocks noChangeShapeType="1"/>
                </p:cNvSpPr>
                <p:nvPr/>
              </p:nvSpPr>
              <p:spPr bwMode="auto">
                <a:xfrm>
                  <a:off x="1344" y="2688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77875" name="Line 206"/>
              <p:cNvSpPr>
                <a:spLocks noChangeShapeType="1"/>
              </p:cNvSpPr>
              <p:nvPr/>
            </p:nvSpPr>
            <p:spPr bwMode="auto">
              <a:xfrm flipH="1">
                <a:off x="1344" y="3648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76" name="Line 207"/>
              <p:cNvSpPr>
                <a:spLocks noChangeShapeType="1"/>
              </p:cNvSpPr>
              <p:nvPr/>
            </p:nvSpPr>
            <p:spPr bwMode="auto">
              <a:xfrm>
                <a:off x="1440" y="3648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77855" name="Text Box 242"/>
            <p:cNvSpPr txBox="1">
              <a:spLocks noChangeArrowheads="1"/>
            </p:cNvSpPr>
            <p:nvPr/>
          </p:nvSpPr>
          <p:spPr bwMode="auto">
            <a:xfrm>
              <a:off x="326" y="2522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FF3300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77856" name="Text Box 243"/>
            <p:cNvSpPr txBox="1">
              <a:spLocks noChangeArrowheads="1"/>
            </p:cNvSpPr>
            <p:nvPr/>
          </p:nvSpPr>
          <p:spPr bwMode="auto">
            <a:xfrm>
              <a:off x="1958" y="1610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9900"/>
                  </a:solidFill>
                  <a:latin typeface="Symbol" pitchFamily="18" charset="2"/>
                </a:rPr>
                <a:t>a</a:t>
              </a:r>
              <a:r>
                <a:rPr lang="en-US" altLang="zh-CN">
                  <a:solidFill>
                    <a:srgbClr val="009900"/>
                  </a:solidFill>
                  <a:latin typeface="Comic Sans MS" pitchFamily="66" charset="0"/>
                </a:rPr>
                <a:t> = 3</a:t>
              </a:r>
            </a:p>
          </p:txBody>
        </p:sp>
        <p:sp>
          <p:nvSpPr>
            <p:cNvPr id="77857" name="Text Box 244"/>
            <p:cNvSpPr txBox="1">
              <a:spLocks noChangeArrowheads="1"/>
            </p:cNvSpPr>
            <p:nvPr/>
          </p:nvSpPr>
          <p:spPr bwMode="auto">
            <a:xfrm>
              <a:off x="624" y="3459"/>
              <a:ext cx="24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5F5F5F"/>
                  </a:solidFill>
                  <a:latin typeface="Comic Sans MS" pitchFamily="66" charset="0"/>
                </a:rPr>
                <a:t>-1</a:t>
              </a:r>
            </a:p>
          </p:txBody>
        </p:sp>
        <p:sp>
          <p:nvSpPr>
            <p:cNvPr id="77858" name="Text Box 245"/>
            <p:cNvSpPr txBox="1">
              <a:spLocks noChangeArrowheads="1"/>
            </p:cNvSpPr>
            <p:nvPr/>
          </p:nvSpPr>
          <p:spPr bwMode="auto">
            <a:xfrm>
              <a:off x="960" y="2544"/>
              <a:ext cx="3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>
                  <a:solidFill>
                    <a:srgbClr val="FF3300"/>
                  </a:solidFill>
                  <a:latin typeface="Comic Sans MS" pitchFamily="66" charset="0"/>
                </a:rPr>
                <a:t>=-1</a:t>
              </a:r>
            </a:p>
          </p:txBody>
        </p:sp>
        <p:sp>
          <p:nvSpPr>
            <p:cNvPr id="77859" name="Text Box 246"/>
            <p:cNvSpPr txBox="1">
              <a:spLocks noChangeArrowheads="1"/>
            </p:cNvSpPr>
            <p:nvPr/>
          </p:nvSpPr>
          <p:spPr bwMode="auto">
            <a:xfrm>
              <a:off x="1536" y="3408"/>
              <a:ext cx="31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5F5F5F"/>
                  </a:solidFill>
                  <a:latin typeface="Comic Sans MS" pitchFamily="66" charset="0"/>
                </a:rPr>
                <a:t>(4)</a:t>
              </a:r>
            </a:p>
          </p:txBody>
        </p:sp>
        <p:grpSp>
          <p:nvGrpSpPr>
            <p:cNvPr id="77860" name="Group 248"/>
            <p:cNvGrpSpPr>
              <a:grpSpLocks/>
            </p:cNvGrpSpPr>
            <p:nvPr/>
          </p:nvGrpSpPr>
          <p:grpSpPr bwMode="auto">
            <a:xfrm>
              <a:off x="1344" y="3120"/>
              <a:ext cx="192" cy="144"/>
              <a:chOff x="3936" y="3216"/>
              <a:chExt cx="192" cy="144"/>
            </a:xfrm>
          </p:grpSpPr>
          <p:sp>
            <p:nvSpPr>
              <p:cNvPr id="77861" name="Line 249"/>
              <p:cNvSpPr>
                <a:spLocks noChangeShapeType="1"/>
              </p:cNvSpPr>
              <p:nvPr/>
            </p:nvSpPr>
            <p:spPr bwMode="auto">
              <a:xfrm>
                <a:off x="3936" y="3216"/>
                <a:ext cx="192" cy="144"/>
              </a:xfrm>
              <a:prstGeom prst="line">
                <a:avLst/>
              </a:prstGeom>
              <a:noFill/>
              <a:ln w="38100">
                <a:solidFill>
                  <a:srgbClr val="D60093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62" name="Line 250"/>
              <p:cNvSpPr>
                <a:spLocks noChangeShapeType="1"/>
              </p:cNvSpPr>
              <p:nvPr/>
            </p:nvSpPr>
            <p:spPr bwMode="auto">
              <a:xfrm flipH="1">
                <a:off x="3936" y="3216"/>
                <a:ext cx="192" cy="144"/>
              </a:xfrm>
              <a:prstGeom prst="line">
                <a:avLst/>
              </a:prstGeom>
              <a:noFill/>
              <a:ln w="38100">
                <a:solidFill>
                  <a:srgbClr val="D60093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77828" name="Group 285"/>
          <p:cNvGrpSpPr>
            <a:grpSpLocks/>
          </p:cNvGrpSpPr>
          <p:nvPr/>
        </p:nvGrpSpPr>
        <p:grpSpPr bwMode="auto">
          <a:xfrm>
            <a:off x="4876800" y="2016125"/>
            <a:ext cx="3311525" cy="3768725"/>
            <a:chOff x="3072" y="1632"/>
            <a:chExt cx="2086" cy="2374"/>
          </a:xfrm>
        </p:grpSpPr>
        <p:grpSp>
          <p:nvGrpSpPr>
            <p:cNvPr id="77829" name="Group 257"/>
            <p:cNvGrpSpPr>
              <a:grpSpLocks/>
            </p:cNvGrpSpPr>
            <p:nvPr/>
          </p:nvGrpSpPr>
          <p:grpSpPr bwMode="auto">
            <a:xfrm>
              <a:off x="3322" y="1654"/>
              <a:ext cx="1680" cy="2352"/>
              <a:chOff x="576" y="1632"/>
              <a:chExt cx="1680" cy="2352"/>
            </a:xfrm>
          </p:grpSpPr>
          <p:sp>
            <p:nvSpPr>
              <p:cNvPr id="77835" name="Line 258"/>
              <p:cNvSpPr>
                <a:spLocks noChangeShapeType="1"/>
              </p:cNvSpPr>
              <p:nvPr/>
            </p:nvSpPr>
            <p:spPr bwMode="auto">
              <a:xfrm flipH="1">
                <a:off x="576" y="2736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36" name="Line 259"/>
              <p:cNvSpPr>
                <a:spLocks noChangeShapeType="1"/>
              </p:cNvSpPr>
              <p:nvPr/>
            </p:nvSpPr>
            <p:spPr bwMode="auto">
              <a:xfrm>
                <a:off x="672" y="2736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37" name="Rectangle 260"/>
              <p:cNvSpPr>
                <a:spLocks noChangeArrowheads="1"/>
              </p:cNvSpPr>
              <p:nvPr/>
            </p:nvSpPr>
            <p:spPr bwMode="auto">
              <a:xfrm>
                <a:off x="1728" y="1632"/>
                <a:ext cx="192" cy="192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7838" name="Group 261"/>
              <p:cNvGrpSpPr>
                <a:grpSpLocks/>
              </p:cNvGrpSpPr>
              <p:nvPr/>
            </p:nvGrpSpPr>
            <p:grpSpPr bwMode="auto">
              <a:xfrm>
                <a:off x="576" y="2544"/>
                <a:ext cx="1680" cy="192"/>
                <a:chOff x="1584" y="2688"/>
                <a:chExt cx="1680" cy="192"/>
              </a:xfrm>
            </p:grpSpPr>
            <p:sp>
              <p:nvSpPr>
                <p:cNvPr id="77851" name="Rectangle 262"/>
                <p:cNvSpPr>
                  <a:spLocks noChangeArrowheads="1"/>
                </p:cNvSpPr>
                <p:nvPr/>
              </p:nvSpPr>
              <p:spPr bwMode="auto">
                <a:xfrm>
                  <a:off x="1584" y="2688"/>
                  <a:ext cx="192" cy="192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52" name="Rectangle 263"/>
                <p:cNvSpPr>
                  <a:spLocks noChangeArrowheads="1"/>
                </p:cNvSpPr>
                <p:nvPr/>
              </p:nvSpPr>
              <p:spPr bwMode="auto">
                <a:xfrm>
                  <a:off x="2352" y="2688"/>
                  <a:ext cx="192" cy="192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853" name="Rectangle 264"/>
                <p:cNvSpPr>
                  <a:spLocks noChangeArrowheads="1"/>
                </p:cNvSpPr>
                <p:nvPr/>
              </p:nvSpPr>
              <p:spPr bwMode="auto">
                <a:xfrm>
                  <a:off x="3072" y="2688"/>
                  <a:ext cx="192" cy="192"/>
                </a:xfrm>
                <a:prstGeom prst="rect">
                  <a:avLst/>
                </a:prstGeom>
                <a:solidFill>
                  <a:srgbClr val="F0E09A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7839" name="Rectangle 265"/>
              <p:cNvSpPr>
                <a:spLocks noChangeArrowheads="1"/>
              </p:cNvSpPr>
              <p:nvPr/>
            </p:nvSpPr>
            <p:spPr bwMode="auto">
              <a:xfrm>
                <a:off x="864" y="3456"/>
                <a:ext cx="192" cy="192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0" name="Rectangle 266"/>
              <p:cNvSpPr>
                <a:spLocks noChangeArrowheads="1"/>
              </p:cNvSpPr>
              <p:nvPr/>
            </p:nvSpPr>
            <p:spPr bwMode="auto">
              <a:xfrm>
                <a:off x="1344" y="3456"/>
                <a:ext cx="192" cy="192"/>
              </a:xfrm>
              <a:prstGeom prst="rect">
                <a:avLst/>
              </a:prstGeom>
              <a:solidFill>
                <a:srgbClr val="DCFFB9"/>
              </a:solidFill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41" name="Line 267"/>
              <p:cNvSpPr>
                <a:spLocks noChangeShapeType="1"/>
              </p:cNvSpPr>
              <p:nvPr/>
            </p:nvSpPr>
            <p:spPr bwMode="auto">
              <a:xfrm flipH="1">
                <a:off x="672" y="1824"/>
                <a:ext cx="1152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42" name="Line 268"/>
              <p:cNvSpPr>
                <a:spLocks noChangeShapeType="1"/>
              </p:cNvSpPr>
              <p:nvPr/>
            </p:nvSpPr>
            <p:spPr bwMode="auto">
              <a:xfrm flipH="1">
                <a:off x="1440" y="1824"/>
                <a:ext cx="384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43" name="Line 269"/>
              <p:cNvSpPr>
                <a:spLocks noChangeShapeType="1"/>
              </p:cNvSpPr>
              <p:nvPr/>
            </p:nvSpPr>
            <p:spPr bwMode="auto">
              <a:xfrm>
                <a:off x="1824" y="1824"/>
                <a:ext cx="3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44" name="Line 270"/>
              <p:cNvSpPr>
                <a:spLocks noChangeShapeType="1"/>
              </p:cNvSpPr>
              <p:nvPr/>
            </p:nvSpPr>
            <p:spPr bwMode="auto">
              <a:xfrm flipH="1">
                <a:off x="960" y="2736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45" name="Line 271"/>
              <p:cNvSpPr>
                <a:spLocks noChangeShapeType="1"/>
              </p:cNvSpPr>
              <p:nvPr/>
            </p:nvSpPr>
            <p:spPr bwMode="auto">
              <a:xfrm>
                <a:off x="1440" y="2736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77846" name="Group 272"/>
              <p:cNvGrpSpPr>
                <a:grpSpLocks/>
              </p:cNvGrpSpPr>
              <p:nvPr/>
            </p:nvGrpSpPr>
            <p:grpSpPr bwMode="auto">
              <a:xfrm>
                <a:off x="864" y="3648"/>
                <a:ext cx="192" cy="336"/>
                <a:chOff x="1248" y="2688"/>
                <a:chExt cx="192" cy="336"/>
              </a:xfrm>
            </p:grpSpPr>
            <p:sp>
              <p:nvSpPr>
                <p:cNvPr id="77849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1248" y="2688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7850" name="Line 274"/>
                <p:cNvSpPr>
                  <a:spLocks noChangeShapeType="1"/>
                </p:cNvSpPr>
                <p:nvPr/>
              </p:nvSpPr>
              <p:spPr bwMode="auto">
                <a:xfrm>
                  <a:off x="1344" y="2688"/>
                  <a:ext cx="96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77847" name="Line 275"/>
              <p:cNvSpPr>
                <a:spLocks noChangeShapeType="1"/>
              </p:cNvSpPr>
              <p:nvPr/>
            </p:nvSpPr>
            <p:spPr bwMode="auto">
              <a:xfrm flipH="1">
                <a:off x="1344" y="3648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848" name="Line 276"/>
              <p:cNvSpPr>
                <a:spLocks noChangeShapeType="1"/>
              </p:cNvSpPr>
              <p:nvPr/>
            </p:nvSpPr>
            <p:spPr bwMode="auto">
              <a:xfrm>
                <a:off x="1440" y="3648"/>
                <a:ext cx="9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77830" name="Text Box 277"/>
            <p:cNvSpPr txBox="1">
              <a:spLocks noChangeArrowheads="1"/>
            </p:cNvSpPr>
            <p:nvPr/>
          </p:nvSpPr>
          <p:spPr bwMode="auto">
            <a:xfrm>
              <a:off x="3072" y="2544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FF3300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77831" name="Text Box 278"/>
            <p:cNvSpPr txBox="1">
              <a:spLocks noChangeArrowheads="1"/>
            </p:cNvSpPr>
            <p:nvPr/>
          </p:nvSpPr>
          <p:spPr bwMode="auto">
            <a:xfrm>
              <a:off x="4704" y="1632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9900"/>
                  </a:solidFill>
                  <a:latin typeface="Symbol" pitchFamily="18" charset="2"/>
                </a:rPr>
                <a:t>a</a:t>
              </a:r>
              <a:r>
                <a:rPr lang="en-US" altLang="zh-CN">
                  <a:solidFill>
                    <a:srgbClr val="009900"/>
                  </a:solidFill>
                  <a:latin typeface="Comic Sans MS" pitchFamily="66" charset="0"/>
                </a:rPr>
                <a:t> = 3</a:t>
              </a:r>
            </a:p>
          </p:txBody>
        </p:sp>
        <p:sp>
          <p:nvSpPr>
            <p:cNvPr id="77832" name="Text Box 279"/>
            <p:cNvSpPr txBox="1">
              <a:spLocks noChangeArrowheads="1"/>
            </p:cNvSpPr>
            <p:nvPr/>
          </p:nvSpPr>
          <p:spPr bwMode="auto">
            <a:xfrm>
              <a:off x="3370" y="3481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5F5F5F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77833" name="Text Box 280"/>
            <p:cNvSpPr txBox="1">
              <a:spLocks noChangeArrowheads="1"/>
            </p:cNvSpPr>
            <p:nvPr/>
          </p:nvSpPr>
          <p:spPr bwMode="auto">
            <a:xfrm>
              <a:off x="3706" y="2566"/>
              <a:ext cx="3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3300"/>
                  </a:solidFill>
                  <a:latin typeface="Symbol" pitchFamily="18" charset="2"/>
                </a:rPr>
                <a:t>b</a:t>
              </a:r>
              <a:r>
                <a:rPr lang="en-US" altLang="zh-CN">
                  <a:solidFill>
                    <a:srgbClr val="FF3300"/>
                  </a:solidFill>
                  <a:latin typeface="Comic Sans MS" pitchFamily="66" charset="0"/>
                </a:rPr>
                <a:t>=4</a:t>
              </a:r>
            </a:p>
          </p:txBody>
        </p:sp>
        <p:sp>
          <p:nvSpPr>
            <p:cNvPr id="77834" name="Text Box 281"/>
            <p:cNvSpPr txBox="1">
              <a:spLocks noChangeArrowheads="1"/>
            </p:cNvSpPr>
            <p:nvPr/>
          </p:nvSpPr>
          <p:spPr bwMode="auto">
            <a:xfrm>
              <a:off x="4282" y="3430"/>
              <a:ext cx="24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5F5F5F"/>
                  </a:solidFill>
                  <a:latin typeface="Comic Sans MS" pitchFamily="66" charset="0"/>
                </a:rPr>
                <a:t>-1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考虑以下两种情况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5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sp>
        <p:nvSpPr>
          <p:cNvPr id="6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3"/>
          <p:cNvSpPr txBox="1">
            <a:spLocks noChangeArrowheads="1"/>
          </p:cNvSpPr>
          <p:nvPr/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3200" kern="0" dirty="0"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资源限制</a:t>
            </a:r>
          </a:p>
        </p:txBody>
      </p:sp>
      <p:sp>
        <p:nvSpPr>
          <p:cNvPr id="5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sp>
        <p:nvSpPr>
          <p:cNvPr id="6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682516"/>
            <a:ext cx="5742107" cy="35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87568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3"/>
          <p:cNvSpPr txBox="1">
            <a:spLocks noChangeArrowheads="1"/>
          </p:cNvSpPr>
          <p:nvPr/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3200" kern="0" dirty="0"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资源限制</a:t>
            </a:r>
          </a:p>
        </p:txBody>
      </p:sp>
      <p:sp>
        <p:nvSpPr>
          <p:cNvPr id="5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sp>
        <p:nvSpPr>
          <p:cNvPr id="6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66724" y="2057400"/>
            <a:ext cx="7610475" cy="3394472"/>
          </a:xfrm>
        </p:spPr>
        <p:txBody>
          <a:bodyPr/>
          <a:lstStyle/>
          <a:p>
            <a:pPr marL="800100" lvl="1" indent="-342900">
              <a:lnSpc>
                <a:spcPct val="100000"/>
              </a:lnSpc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问题</a:t>
            </a:r>
            <a:r>
              <a:rPr 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: </a:t>
            </a: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在真实游戏中，难以搜索到叶子结点。</a:t>
            </a:r>
            <a:endParaRPr lang="en-US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解决</a:t>
            </a:r>
            <a:r>
              <a:rPr 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: </a:t>
            </a: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深度受限搜索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将搜索限制在给定深度内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使用启发评估函数代替效用函数</a:t>
            </a:r>
            <a:endParaRPr lang="en-US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无法保证最优决策</a:t>
            </a:r>
            <a:endParaRPr lang="en-US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针对任意时间，使用迭代加深算法</a:t>
            </a:r>
            <a:endParaRPr lang="en-US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52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3"/>
          <p:cNvSpPr txBox="1">
            <a:spLocks noChangeArrowheads="1"/>
          </p:cNvSpPr>
          <p:nvPr/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3200" kern="0" dirty="0"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评估函数</a:t>
            </a:r>
          </a:p>
        </p:txBody>
      </p:sp>
      <p:sp>
        <p:nvSpPr>
          <p:cNvPr id="5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sp>
        <p:nvSpPr>
          <p:cNvPr id="6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8955" y="1905001"/>
            <a:ext cx="386992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48270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3"/>
          <p:cNvSpPr txBox="1">
            <a:spLocks noChangeArrowheads="1"/>
          </p:cNvSpPr>
          <p:nvPr/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3200" kern="0" dirty="0">
              <a:latin typeface="Comic Sans MS" pitchFamily="66" charset="0"/>
              <a:ea typeface="隶书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评估函数</a:t>
            </a:r>
          </a:p>
        </p:txBody>
      </p:sp>
      <p:sp>
        <p:nvSpPr>
          <p:cNvPr id="5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sp>
        <p:nvSpPr>
          <p:cNvPr id="6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02419" y="1768078"/>
            <a:ext cx="8629650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1800" dirty="0"/>
              <a:t>在深度受限搜索中，评估函数给非终止结点打分</a:t>
            </a: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1800" dirty="0"/>
              <a:t>理想的函数</a:t>
            </a:r>
            <a:r>
              <a:rPr lang="en-US" sz="1800" dirty="0"/>
              <a:t>: </a:t>
            </a:r>
            <a:r>
              <a:rPr lang="zh-CN" altLang="en-US" sz="1800" dirty="0"/>
              <a:t>返回状态的真实的极小极大值</a:t>
            </a:r>
            <a:endParaRPr lang="en-US" altLang="zh-CN" sz="18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1800" dirty="0"/>
              <a:t>实践中</a:t>
            </a:r>
            <a:r>
              <a:rPr lang="en-US" sz="1800" dirty="0"/>
              <a:t>: </a:t>
            </a:r>
            <a:r>
              <a:rPr lang="zh-CN" altLang="en-US" sz="1800" dirty="0"/>
              <a:t>加权线性函数</a:t>
            </a:r>
            <a:r>
              <a:rPr lang="en-US" sz="1800" dirty="0"/>
              <a:t>:</a:t>
            </a:r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1800" dirty="0"/>
              <a:t>e.g.  </a:t>
            </a:r>
            <a:r>
              <a:rPr lang="zh-CN" altLang="en-US" sz="1800" dirty="0"/>
              <a:t>对于国际象棋，</a:t>
            </a:r>
            <a:r>
              <a:rPr lang="en-US" sz="18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800" baseline="-25000" dirty="0">
                <a:solidFill>
                  <a:srgbClr val="CC0000"/>
                </a:solidFill>
              </a:rPr>
              <a:t>1</a:t>
            </a:r>
            <a:r>
              <a:rPr lang="en-US" sz="1800" dirty="0">
                <a:solidFill>
                  <a:srgbClr val="CC0000"/>
                </a:solidFill>
              </a:rPr>
              <a:t>(</a:t>
            </a:r>
            <a:r>
              <a:rPr lang="en-US" sz="18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8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1800" dirty="0"/>
              <a:t>, etc.</a:t>
            </a:r>
          </a:p>
        </p:txBody>
      </p:sp>
      <p:pic>
        <p:nvPicPr>
          <p:cNvPr id="10" name="Picture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0" y="2228850"/>
            <a:ext cx="1638300" cy="183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882" y="2228850"/>
            <a:ext cx="1693069" cy="184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57350" y="4972051"/>
            <a:ext cx="5562600" cy="251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4475560" y="2619376"/>
            <a:ext cx="125015" cy="126206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 rot="10800000">
            <a:off x="4035029" y="2914651"/>
            <a:ext cx="126206" cy="126206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 rot="10800000">
            <a:off x="4851798" y="2914651"/>
            <a:ext cx="126206" cy="126206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817144" y="3131344"/>
            <a:ext cx="126206" cy="126206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7" name="AutoShape 31"/>
          <p:cNvSpPr>
            <a:spLocks noChangeArrowheads="1"/>
          </p:cNvSpPr>
          <p:nvPr/>
        </p:nvSpPr>
        <p:spPr bwMode="auto">
          <a:xfrm>
            <a:off x="4274344" y="3131344"/>
            <a:ext cx="126206" cy="126206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8" name="AutoShape 32"/>
          <p:cNvSpPr>
            <a:spLocks noChangeArrowheads="1"/>
          </p:cNvSpPr>
          <p:nvPr/>
        </p:nvSpPr>
        <p:spPr bwMode="auto">
          <a:xfrm>
            <a:off x="4617244" y="3131344"/>
            <a:ext cx="126206" cy="126206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19" name="AutoShape 33"/>
          <p:cNvSpPr>
            <a:spLocks noChangeArrowheads="1"/>
          </p:cNvSpPr>
          <p:nvPr/>
        </p:nvSpPr>
        <p:spPr bwMode="auto">
          <a:xfrm>
            <a:off x="5104210" y="3131344"/>
            <a:ext cx="126206" cy="126206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cxnSp>
        <p:nvCxnSpPr>
          <p:cNvPr id="20" name="AutoShape 34"/>
          <p:cNvCxnSpPr>
            <a:cxnSpLocks noChangeShapeType="1"/>
            <a:stCxn id="13" idx="3"/>
            <a:endCxn id="14" idx="3"/>
          </p:cNvCxnSpPr>
          <p:nvPr/>
        </p:nvCxnSpPr>
        <p:spPr bwMode="auto">
          <a:xfrm flipH="1">
            <a:off x="4096941" y="2745581"/>
            <a:ext cx="441722" cy="16787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35"/>
          <p:cNvCxnSpPr>
            <a:cxnSpLocks noChangeShapeType="1"/>
            <a:stCxn id="13" idx="3"/>
            <a:endCxn id="15" idx="3"/>
          </p:cNvCxnSpPr>
          <p:nvPr/>
        </p:nvCxnSpPr>
        <p:spPr bwMode="auto">
          <a:xfrm>
            <a:off x="4538663" y="2745581"/>
            <a:ext cx="375047" cy="16787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36"/>
          <p:cNvCxnSpPr>
            <a:cxnSpLocks noChangeShapeType="1"/>
            <a:stCxn id="14" idx="0"/>
            <a:endCxn id="16" idx="0"/>
          </p:cNvCxnSpPr>
          <p:nvPr/>
        </p:nvCxnSpPr>
        <p:spPr bwMode="auto">
          <a:xfrm flipH="1">
            <a:off x="3880247" y="3039666"/>
            <a:ext cx="217884" cy="916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37"/>
          <p:cNvCxnSpPr>
            <a:cxnSpLocks noChangeShapeType="1"/>
            <a:stCxn id="14" idx="0"/>
            <a:endCxn id="17" idx="0"/>
          </p:cNvCxnSpPr>
          <p:nvPr/>
        </p:nvCxnSpPr>
        <p:spPr bwMode="auto">
          <a:xfrm>
            <a:off x="4098131" y="3039666"/>
            <a:ext cx="239316" cy="916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38"/>
          <p:cNvCxnSpPr>
            <a:cxnSpLocks noChangeShapeType="1"/>
            <a:stCxn id="15" idx="0"/>
            <a:endCxn id="18" idx="0"/>
          </p:cNvCxnSpPr>
          <p:nvPr/>
        </p:nvCxnSpPr>
        <p:spPr bwMode="auto">
          <a:xfrm flipH="1">
            <a:off x="4680348" y="3039666"/>
            <a:ext cx="234553" cy="916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39"/>
          <p:cNvCxnSpPr>
            <a:cxnSpLocks noChangeShapeType="1"/>
            <a:stCxn id="15" idx="0"/>
            <a:endCxn id="19" idx="0"/>
          </p:cNvCxnSpPr>
          <p:nvPr/>
        </p:nvCxnSpPr>
        <p:spPr bwMode="auto">
          <a:xfrm>
            <a:off x="4914900" y="3039666"/>
            <a:ext cx="252413" cy="916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6" name="AutoShape 40"/>
          <p:cNvSpPr>
            <a:spLocks noChangeArrowheads="1"/>
          </p:cNvSpPr>
          <p:nvPr/>
        </p:nvSpPr>
        <p:spPr bwMode="auto">
          <a:xfrm>
            <a:off x="4972050" y="3625453"/>
            <a:ext cx="457200" cy="20359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cxnSp>
        <p:nvCxnSpPr>
          <p:cNvPr id="27" name="AutoShape 41"/>
          <p:cNvCxnSpPr>
            <a:cxnSpLocks noChangeShapeType="1"/>
            <a:endCxn id="13" idx="1"/>
          </p:cNvCxnSpPr>
          <p:nvPr/>
        </p:nvCxnSpPr>
        <p:spPr bwMode="auto">
          <a:xfrm flipV="1">
            <a:off x="3352800" y="2682479"/>
            <a:ext cx="1153716" cy="465534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" name="AutoShape 42"/>
          <p:cNvCxnSpPr>
            <a:cxnSpLocks noChangeShapeType="1"/>
            <a:endCxn id="32" idx="1"/>
          </p:cNvCxnSpPr>
          <p:nvPr/>
        </p:nvCxnSpPr>
        <p:spPr bwMode="auto">
          <a:xfrm flipH="1">
            <a:off x="5257801" y="3151585"/>
            <a:ext cx="650081" cy="3976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9" name="Rectangle 43"/>
          <p:cNvSpPr>
            <a:spLocks noChangeArrowheads="1"/>
          </p:cNvSpPr>
          <p:nvPr/>
        </p:nvSpPr>
        <p:spPr bwMode="auto">
          <a:xfrm rot="10800000">
            <a:off x="4617244" y="3474244"/>
            <a:ext cx="126206" cy="126206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cxnSp>
        <p:nvCxnSpPr>
          <p:cNvPr id="30" name="AutoShape 44"/>
          <p:cNvCxnSpPr>
            <a:cxnSpLocks noChangeShapeType="1"/>
            <a:stCxn id="18" idx="3"/>
            <a:endCxn id="29" idx="2"/>
          </p:cNvCxnSpPr>
          <p:nvPr/>
        </p:nvCxnSpPr>
        <p:spPr bwMode="auto">
          <a:xfrm flipH="1">
            <a:off x="4679156" y="3257550"/>
            <a:ext cx="1191" cy="21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45"/>
          <p:cNvCxnSpPr>
            <a:cxnSpLocks noChangeShapeType="1"/>
            <a:stCxn id="18" idx="4"/>
            <a:endCxn id="32" idx="2"/>
          </p:cNvCxnSpPr>
          <p:nvPr/>
        </p:nvCxnSpPr>
        <p:spPr bwMode="auto">
          <a:xfrm>
            <a:off x="4743451" y="3257550"/>
            <a:ext cx="450056" cy="2274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Rectangle 46"/>
          <p:cNvSpPr>
            <a:spLocks noChangeArrowheads="1"/>
          </p:cNvSpPr>
          <p:nvPr/>
        </p:nvSpPr>
        <p:spPr bwMode="auto">
          <a:xfrm rot="10800000">
            <a:off x="5131594" y="3486151"/>
            <a:ext cx="126206" cy="126206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4457700" y="3625453"/>
            <a:ext cx="457200" cy="20359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43051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评估函数</a:t>
            </a: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188913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评估函数应该以和真正的效用函数同样的方式对终止状态进行排序</a:t>
            </a:r>
            <a:r>
              <a:rPr lang="en-US" altLang="zh-CN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
</a:t>
            </a: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评价函数的计算不能花费过多的时间</a:t>
            </a:r>
            <a:r>
              <a:rPr lang="en-US" altLang="zh-CN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!</a:t>
            </a:r>
          </a:p>
          <a:p>
            <a:pPr marL="800100" lvl="1" indent="-342900"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kern="12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对于非终止状态，评价函数应该和取胜的实际机会密切相关。</a:t>
            </a:r>
            <a:endParaRPr lang="en-US" altLang="zh-CN" kern="12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中国象棋博弈</a:t>
            </a:r>
            <a:endParaRPr lang="zh-CN" altLang="en-US" dirty="0"/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0825" y="188913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  <p:pic>
        <p:nvPicPr>
          <p:cNvPr id="3" name="象棋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758" y="1392537"/>
            <a:ext cx="9144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379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662" y="435705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总结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23850" y="1196975"/>
            <a:ext cx="8435975" cy="4929188"/>
          </a:xfrm>
          <a:prstGeom prst="rect">
            <a:avLst/>
          </a:prstGeom>
        </p:spPr>
        <p:txBody>
          <a:bodyPr anchor="ctr"/>
          <a:lstStyle/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博弈是项很有趣的任务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!</a:t>
            </a: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博弈阐述了人工智能的几个重要方面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 eaLnBrk="0" hangingPunc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完</a:t>
            </a:r>
            <a:r>
              <a:rPr lang="zh-CN" altLang="en-US" sz="240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美决策是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难以达到的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只能近似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4281" y="2828835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51116024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662" y="404813"/>
            <a:ext cx="864235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博弈</a:t>
            </a:r>
            <a:r>
              <a:rPr lang="en-US" altLang="zh-CN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vs. </a:t>
            </a:r>
            <a:r>
              <a:rPr lang="zh-CN" alt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搜索问题</a:t>
            </a:r>
            <a:endParaRPr lang="en-US" altLang="zh-CN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23850" y="1196975"/>
            <a:ext cx="8435975" cy="4929188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不可预测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”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的对手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针对对手每种可能的回应给出决策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国际象棋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平均分支因子大约是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35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一盘棋一般每个棋手走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步；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搜索树结点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(35^100) 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 txBox="1">
            <a:spLocks noChangeArrowheads="1"/>
          </p:cNvSpPr>
          <p:nvPr/>
        </p:nvSpPr>
        <p:spPr>
          <a:xfrm>
            <a:off x="501650" y="533400"/>
            <a:ext cx="8642350" cy="7921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sz="4000" ker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Two-Agent </a:t>
            </a:r>
            <a:r>
              <a:rPr lang="zh-CN" altLang="en-US" dirty="0"/>
              <a:t>博弈</a:t>
            </a:r>
            <a:endParaRPr lang="en-US" altLang="ko-KR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38100" y="2289464"/>
            <a:ext cx="5867400" cy="4572000"/>
          </a:xfrm>
          <a:prstGeom prst="rect">
            <a:avLst/>
          </a:prstGeom>
        </p:spPr>
        <p:txBody>
          <a:bodyPr/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两个智能体，有完整信息，零和游戏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两个智能体轮流出招，直到一方获胜或平局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每个参与者对游戏的环境，规则，行为有相应的完整理解模式。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pic>
        <p:nvPicPr>
          <p:cNvPr id="11268" name="Picture 2" descr="孔杰零封李昌镐勇夺LG杯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8194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 txBox="1">
            <a:spLocks noChangeArrowheads="1"/>
          </p:cNvSpPr>
          <p:nvPr/>
        </p:nvSpPr>
        <p:spPr>
          <a:xfrm>
            <a:off x="250825" y="533400"/>
            <a:ext cx="8642350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sz="4000" ker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Two-Agent</a:t>
            </a:r>
            <a:r>
              <a:rPr lang="zh-CN" altLang="en-US" dirty="0"/>
              <a:t>问题形式化</a:t>
            </a:r>
            <a:endParaRPr lang="en-US" altLang="ko-KR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944"/>
            <a:ext cx="91249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4168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2400" y="1928812"/>
            <a:ext cx="8486775" cy="4929188"/>
          </a:xfrm>
          <a:prstGeom prst="rect">
            <a:avLst/>
          </a:prstGeom>
        </p:spPr>
        <p:txBody>
          <a:bodyPr/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两个玩家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: MAX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和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MIN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任务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: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给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找一“最佳”行动</a:t>
            </a:r>
            <a:endParaRPr lang="en-US" altLang="ko-KR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假定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先行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随后两方交替移动，直到游戏结束。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zh-CN" sz="2400" dirty="0"/>
              <a:t>游戏结束时，给优胜者加分，给失败者罚分。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en-US" altLang="ko-KR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MAX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结点：下一步轮到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走子的状态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en-US" altLang="ko-KR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MIN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结点：下一步轮到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走子的状态</a:t>
            </a:r>
            <a:endParaRPr lang="en-US" altLang="ko-KR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4" name="AutoShape 2"/>
          <p:cNvSpPr txBox="1">
            <a:spLocks noChangeArrowheads="1"/>
          </p:cNvSpPr>
          <p:nvPr/>
        </p:nvSpPr>
        <p:spPr>
          <a:xfrm>
            <a:off x="250825" y="533400"/>
            <a:ext cx="8642350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sz="4000" ker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Two-Agent</a:t>
            </a:r>
            <a:r>
              <a:rPr lang="zh-CN" altLang="en-US" dirty="0"/>
              <a:t>问题描述</a:t>
            </a:r>
            <a:endParaRPr lang="en-US" altLang="ko-KR" dirty="0"/>
          </a:p>
        </p:txBody>
      </p:sp>
      <p:sp>
        <p:nvSpPr>
          <p:cNvPr id="5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 txBox="1">
            <a:spLocks noChangeArrowheads="1"/>
          </p:cNvSpPr>
          <p:nvPr/>
        </p:nvSpPr>
        <p:spPr>
          <a:xfrm>
            <a:off x="250825" y="533400"/>
            <a:ext cx="8642350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sz="4000" ker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博弈树</a:t>
            </a:r>
            <a:endParaRPr lang="en-US" altLang="ko-K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447800"/>
            <a:ext cx="8534400" cy="5410200"/>
          </a:xfrm>
          <a:prstGeom prst="rect">
            <a:avLst/>
          </a:prstGeom>
        </p:spPr>
        <p:txBody>
          <a:bodyPr/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评估最佳第一步行</a:t>
            </a:r>
            <a:r>
              <a:rPr lang="zh-CN" altLang="en-US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棋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通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常</a:t>
            </a:r>
            <a:r>
              <a:rPr lang="en-US" altLang="zh-CN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,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采用以下约定分析博弈树</a:t>
            </a:r>
            <a:endParaRPr lang="en-US" altLang="ko-KR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对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MAX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有益的位置，对应的评估函数值为正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对</a:t>
            </a:r>
            <a:r>
              <a:rPr lang="en-US" altLang="ko-KR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有益的位置，对应的评估函数值为</a:t>
            </a:r>
            <a:r>
              <a:rPr lang="zh-CN" altLang="en-US" sz="2400" dirty="0" smtClean="0"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负</a:t>
            </a:r>
            <a:endParaRPr lang="en-US" altLang="zh-CN" sz="2400" dirty="0"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上海市精品课程</a:t>
            </a:r>
            <a:endParaRPr lang="en-US" altLang="zh-CN" dirty="0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/>
              <a:t>人工智能原理</a:t>
            </a:r>
            <a:endParaRPr lang="en-US" altLang="zh-CN" dirty="0"/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13110</TotalTime>
  <Words>4556</Words>
  <Application>Microsoft Office PowerPoint</Application>
  <PresentationFormat>全屏显示(4:3)</PresentationFormat>
  <Paragraphs>452</Paragraphs>
  <Slides>48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7" baseType="lpstr">
      <vt:lpstr>Adobe Gothic Std B</vt:lpstr>
      <vt:lpstr>Arial Unicode MS</vt:lpstr>
      <vt:lpstr>等线</vt:lpstr>
      <vt:lpstr>等线 Light</vt:lpstr>
      <vt:lpstr>黑体</vt:lpstr>
      <vt:lpstr>楷体</vt:lpstr>
      <vt:lpstr>楷体_GB2312</vt:lpstr>
      <vt:lpstr>隶书</vt:lpstr>
      <vt:lpstr>宋体</vt:lpstr>
      <vt:lpstr>Arial</vt:lpstr>
      <vt:lpstr>Calibri</vt:lpstr>
      <vt:lpstr>Comic Sans MS</vt:lpstr>
      <vt:lpstr>Symbol</vt:lpstr>
      <vt:lpstr>Times New Roman</vt:lpstr>
      <vt:lpstr>Wingdings</vt:lpstr>
      <vt:lpstr>Wingdings 2</vt:lpstr>
      <vt:lpstr>Wingdings 3</vt:lpstr>
      <vt:lpstr>1_自定义设计方案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α-β剪枝性能</vt:lpstr>
      <vt:lpstr>考虑以下两种情况:</vt:lpstr>
      <vt:lpstr>资源限制</vt:lpstr>
      <vt:lpstr>资源限制</vt:lpstr>
      <vt:lpstr>评估函数</vt:lpstr>
      <vt:lpstr>评估函数</vt:lpstr>
      <vt:lpstr>评估函数</vt:lpstr>
      <vt:lpstr>中国象棋博弈</vt:lpstr>
      <vt:lpstr>PowerPoint 演示文稿</vt:lpstr>
      <vt:lpstr>PowerPoint 演示文稿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I</dc:title>
  <dc:creator>Liqing Zhang</dc:creator>
  <cp:lastModifiedBy>Windows 用户</cp:lastModifiedBy>
  <cp:revision>344</cp:revision>
  <dcterms:created xsi:type="dcterms:W3CDTF">2003-12-17T02:04:52Z</dcterms:created>
  <dcterms:modified xsi:type="dcterms:W3CDTF">2019-07-11T08:26:17Z</dcterms:modified>
</cp:coreProperties>
</file>